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410" r:id="rId2"/>
    <p:sldId id="412" r:id="rId3"/>
    <p:sldId id="413" r:id="rId4"/>
    <p:sldId id="415" r:id="rId5"/>
    <p:sldId id="418" r:id="rId6"/>
    <p:sldId id="421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52" r:id="rId19"/>
    <p:sldId id="453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42" r:id="rId30"/>
    <p:sldId id="478" r:id="rId31"/>
    <p:sldId id="443" r:id="rId32"/>
    <p:sldId id="444" r:id="rId33"/>
    <p:sldId id="445" r:id="rId34"/>
    <p:sldId id="479" r:id="rId35"/>
    <p:sldId id="480" r:id="rId36"/>
    <p:sldId id="446" r:id="rId37"/>
    <p:sldId id="455" r:id="rId38"/>
    <p:sldId id="456" r:id="rId39"/>
    <p:sldId id="457" r:id="rId40"/>
    <p:sldId id="448" r:id="rId41"/>
    <p:sldId id="449" r:id="rId42"/>
    <p:sldId id="450" r:id="rId43"/>
    <p:sldId id="451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342" y="84"/>
      </p:cViewPr>
      <p:guideLst>
        <p:guide orient="horz" pos="213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2020/5/22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627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426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74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2020/5/22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80" y="1452245"/>
            <a:ext cx="5800725" cy="1943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15" y="3485515"/>
            <a:ext cx="4581525" cy="52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W0201008254473870626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58" y="764704"/>
            <a:ext cx="4287837" cy="289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W02010082544772159370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39" y="764703"/>
            <a:ext cx="4162425" cy="289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椭圆 5"/>
          <p:cNvSpPr/>
          <p:nvPr/>
        </p:nvSpPr>
        <p:spPr>
          <a:xfrm rot="180460">
            <a:off x="2672398" y="2111375"/>
            <a:ext cx="1158875" cy="444500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椭圆 6"/>
          <p:cNvSpPr/>
          <p:nvPr/>
        </p:nvSpPr>
        <p:spPr>
          <a:xfrm rot="180460">
            <a:off x="7071995" y="2413953"/>
            <a:ext cx="1158875" cy="444500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9031" y="3657128"/>
            <a:ext cx="3912890" cy="11988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唐朝时期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，西藏称为吐蕃，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文成公主、金城公主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入藏，汉藏“和为一家”。</a:t>
            </a:r>
          </a:p>
        </p:txBody>
      </p:sp>
      <p:sp>
        <p:nvSpPr>
          <p:cNvPr id="9" name="矩形 8"/>
          <p:cNvSpPr/>
          <p:nvPr/>
        </p:nvSpPr>
        <p:spPr>
          <a:xfrm>
            <a:off x="6456040" y="3641514"/>
            <a:ext cx="3927855" cy="11988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）元朝时期，通过设置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宣政院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管辖西藏，西藏正式归属中央政府的管辖。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974918" y="4879941"/>
            <a:ext cx="3841117" cy="11988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开明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的民族政策，对各民族一视同仁，而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唐太宗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被尊称为</a:t>
            </a:r>
            <a:r>
              <a:rPr lang="zh-CN" altLang="en-US" sz="2400" b="1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天可汗</a:t>
            </a:r>
            <a:r>
              <a:rPr lang="zh-CN" altLang="en-US" sz="2400" b="1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”。</a:t>
            </a:r>
            <a:endParaRPr lang="zh-CN" altLang="en-US" sz="2400" b="1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1325" y="24257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西南方向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0430" y="872490"/>
            <a:ext cx="4705350" cy="336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内容占位符 8" descr="大昭寺金瓶（左）.jpg"/>
          <p:cNvPicPr>
            <a:picLocks noGrp="1" noChangeAspect="1"/>
          </p:cNvPicPr>
          <p:nvPr/>
        </p:nvPicPr>
        <p:blipFill>
          <a:blip r:embed="rId3" cstate="print"/>
          <a:srcRect r="49143"/>
          <a:stretch>
            <a:fillRect/>
          </a:stretch>
        </p:blipFill>
        <p:spPr>
          <a:xfrm>
            <a:off x="7865745" y="4585335"/>
            <a:ext cx="1285240" cy="18103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29045" y="4457489"/>
            <a:ext cx="3927855" cy="19380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）清朝时期，通过</a:t>
            </a:r>
          </a:p>
          <a:p>
            <a:pPr algn="ctr"/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册封</a:t>
            </a: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达赖</a:t>
            </a:r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班禅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</a:t>
            </a:r>
          </a:p>
          <a:p>
            <a:pPr algn="ctr"/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派遣</a:t>
            </a: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驻藏</a:t>
            </a:r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大臣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</a:t>
            </a:r>
          </a:p>
          <a:p>
            <a:pPr algn="ctr"/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金</a:t>
            </a: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瓶掣签制度</a:t>
            </a:r>
          </a:p>
          <a:p>
            <a:pPr algn="ctr"/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对西藏进行管理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90" y="156210"/>
            <a:ext cx="4285615" cy="303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166610" y="517525"/>
            <a:ext cx="371157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西汉设置西域都护</a:t>
            </a:r>
          </a:p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标志着西域开始正式归属中央政权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新疆地区从此成为我国不可分割的一部分！）</a:t>
            </a:r>
          </a:p>
        </p:txBody>
      </p:sp>
      <p:pic>
        <p:nvPicPr>
          <p:cNvPr id="11269" name="图片 4" descr="W0201008254477215937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55" y="3210560"/>
            <a:ext cx="5248910" cy="3647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048510" y="4074160"/>
            <a:ext cx="3243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元朝设立北庭都元帅府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2" idx="3"/>
          </p:cNvCxnSpPr>
          <p:nvPr/>
        </p:nvCxnSpPr>
        <p:spPr>
          <a:xfrm>
            <a:off x="5292090" y="4304665"/>
            <a:ext cx="2028190" cy="42037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87070" y="5175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西北方向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5845" y="2596515"/>
            <a:ext cx="5219700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1931035" y="1356995"/>
            <a:ext cx="2540000" cy="17532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清朝时期，在西北</a:t>
            </a:r>
          </a:p>
          <a:p>
            <a:pPr>
              <a:lnSpc>
                <a:spcPct val="150000"/>
              </a:lnSpc>
              <a:buNone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平定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蒙古族噶尔丹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叛乱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；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平定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大小和卓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叛乱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；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设立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伊犁将军。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665595" y="1483360"/>
            <a:ext cx="377190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同时清朝在东北，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在雅克萨之战中，击败沙俄；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中俄签订《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尼布楚条约》划定边界。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015220" y="9613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东北方向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608" y="16292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★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对外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交往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29" y="1815250"/>
            <a:ext cx="3780059" cy="239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7018" y="4212830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汉代开通海上丝绸之路</a:t>
            </a:r>
          </a:p>
        </p:txBody>
      </p:sp>
      <p:sp>
        <p:nvSpPr>
          <p:cNvPr id="7" name="矩形 6"/>
          <p:cNvSpPr/>
          <p:nvPr/>
        </p:nvSpPr>
        <p:spPr>
          <a:xfrm>
            <a:off x="932558" y="865898"/>
            <a:ext cx="35356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西汉：张骞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两次出使西域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促进开通了丝绸之路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60" y="1457718"/>
            <a:ext cx="4392488" cy="287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28282" y="5193482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唐朝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68208" y="5850315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日本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5059" y="4665373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天竺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600056" y="4889984"/>
            <a:ext cx="1460722" cy="39340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20" y="4286006"/>
            <a:ext cx="1081162" cy="142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090158" y="506963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玄奘求经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7743909" y="5346631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《</a:t>
            </a:r>
            <a:r>
              <a:rPr lang="zh-CN" altLang="en-US" b="1" dirty="0"/>
              <a:t>大唐西域记</a:t>
            </a:r>
            <a:r>
              <a:rPr lang="en-US" altLang="zh-CN" b="1" dirty="0"/>
              <a:t>》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584921" y="5438964"/>
            <a:ext cx="1432029" cy="661039"/>
          </a:xfrm>
          <a:prstGeom prst="straightConnector1">
            <a:avLst/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112" y="5830195"/>
            <a:ext cx="1177067" cy="100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584921" y="5961503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遣唐使</a:t>
            </a:r>
            <a:endParaRPr lang="zh-CN" altLang="en-US" b="1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559" y="5623987"/>
            <a:ext cx="1067597" cy="123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658437" y="631198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鉴真东渡传法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84894" y="5546004"/>
            <a:ext cx="489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东汉：甘英</a:t>
            </a:r>
            <a:r>
              <a:rPr lang="zh-CN" altLang="en-US" sz="2400" dirty="0" smtClean="0"/>
              <a:t>出使大秦，到达波斯湾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30" y="303"/>
            <a:ext cx="4664932" cy="3488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589" y="3068960"/>
            <a:ext cx="5242486" cy="378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2515" y="663017"/>
            <a:ext cx="4754880" cy="10147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2060"/>
                </a:solidFill>
              </a:rPr>
              <a:t>宋代陆上丝绸之路受阻，</a:t>
            </a:r>
            <a:endParaRPr lang="en-US" altLang="zh-CN" sz="2000" b="1" dirty="0" smtClean="0">
              <a:solidFill>
                <a:srgbClr val="002060"/>
              </a:solidFill>
            </a:endParaRPr>
          </a:p>
          <a:p>
            <a:r>
              <a:rPr lang="zh-CN" altLang="en-US" sz="2000" b="1" dirty="0" smtClean="0">
                <a:solidFill>
                  <a:srgbClr val="002060"/>
                </a:solidFill>
              </a:rPr>
              <a:t>而海外贸易非常发达，近至高丽、日本，</a:t>
            </a:r>
            <a:endParaRPr lang="en-US" altLang="zh-CN" sz="2000" b="1" dirty="0" smtClean="0">
              <a:solidFill>
                <a:srgbClr val="002060"/>
              </a:solidFill>
            </a:endParaRPr>
          </a:p>
          <a:p>
            <a:r>
              <a:rPr lang="zh-CN" altLang="en-US" sz="2000" b="1" dirty="0">
                <a:solidFill>
                  <a:srgbClr val="002060"/>
                </a:solidFill>
              </a:rPr>
              <a:t>远</a:t>
            </a:r>
            <a:r>
              <a:rPr lang="zh-CN" altLang="en-US" sz="2000" b="1" dirty="0" smtClean="0">
                <a:solidFill>
                  <a:srgbClr val="002060"/>
                </a:solidFill>
              </a:rPr>
              <a:t>达非洲东海岸。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8013" y="3994181"/>
            <a:ext cx="4273915" cy="1938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蒙古帝国幅员辽阔，横跨亚欧，</a:t>
            </a:r>
            <a:endParaRPr lang="en-US" altLang="zh-CN" dirty="0"/>
          </a:p>
          <a:p>
            <a:r>
              <a:rPr lang="zh-CN" altLang="en-US" dirty="0"/>
              <a:t>统治者也很重视海外贸易的发展。</a:t>
            </a:r>
            <a:endParaRPr lang="en-US" altLang="zh-CN" dirty="0"/>
          </a:p>
          <a:p>
            <a:r>
              <a:rPr lang="zh-CN" altLang="en-US" dirty="0"/>
              <a:t>此时中国的元朝，不仅开辟出来新的海路航线，而且修建了覆盖全国的陆路交通网，并与亚欧许多地区建立了联系。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55" y="105410"/>
            <a:ext cx="7448550" cy="464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0484" y="4360004"/>
            <a:ext cx="41154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宋元时期三大发明的传播</a:t>
            </a:r>
            <a:endParaRPr lang="zh-CN" altLang="en-US" sz="28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93420" y="5061585"/>
            <a:ext cx="1098296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>
                <a:ea typeface="宋体" panose="02010600030101010101" pitchFamily="2" charset="-122"/>
              </a:rPr>
              <a:t>三大发明的外传路线具有如下共同特点：</a:t>
            </a:r>
          </a:p>
          <a:p>
            <a:pPr indent="0"/>
            <a:r>
              <a:rPr lang="zh-CN" sz="2400">
                <a:ea typeface="宋体" panose="02010600030101010101" pitchFamily="2" charset="-122"/>
              </a:rPr>
              <a:t>（</a:t>
            </a:r>
            <a:r>
              <a:rPr lang="en-US" sz="2400">
                <a:latin typeface="宋体" panose="02010600030101010101" pitchFamily="2" charset="-122"/>
              </a:rPr>
              <a:t>1</a:t>
            </a:r>
            <a:r>
              <a:rPr lang="zh-CN" sz="2400">
                <a:ea typeface="宋体" panose="02010600030101010101" pitchFamily="2" charset="-122"/>
              </a:rPr>
              <a:t>）</a:t>
            </a:r>
            <a:r>
              <a:rPr lang="en-US" sz="2400">
                <a:latin typeface="Times New Roman" panose="02020603050405020304" pitchFamily="18" charset="0"/>
              </a:rPr>
              <a:t>_________________________________________________________________</a:t>
            </a:r>
            <a:r>
              <a:rPr lang="zh-CN" sz="2400">
                <a:ea typeface="宋体" panose="02010600030101010101" pitchFamily="2" charset="-122"/>
              </a:rPr>
              <a:t>。</a:t>
            </a:r>
          </a:p>
          <a:p>
            <a:pPr indent="0"/>
            <a:r>
              <a:rPr lang="zh-CN" sz="2400">
                <a:ea typeface="宋体" panose="02010600030101010101" pitchFamily="2" charset="-122"/>
              </a:rPr>
              <a:t>（</a:t>
            </a:r>
            <a:r>
              <a:rPr lang="en-US" sz="2400">
                <a:latin typeface="宋体" panose="02010600030101010101" pitchFamily="2" charset="-122"/>
              </a:rPr>
              <a:t>2</a:t>
            </a:r>
            <a:r>
              <a:rPr lang="zh-CN" sz="2400">
                <a:ea typeface="宋体" panose="02010600030101010101" pitchFamily="2" charset="-122"/>
              </a:rPr>
              <a:t>）</a:t>
            </a:r>
            <a:r>
              <a:rPr lang="en-US" sz="2400">
                <a:latin typeface="Times New Roman" panose="02020603050405020304" pitchFamily="18" charset="0"/>
              </a:rPr>
              <a:t>____________________________________________________</a:t>
            </a:r>
            <a:r>
              <a:rPr lang="en-US" sz="2400">
                <a:latin typeface="Times New Roman" panose="02020603050405020304" pitchFamily="18" charset="0"/>
                <a:sym typeface="+mn-ea"/>
              </a:rPr>
              <a:t>_</a:t>
            </a:r>
            <a:r>
              <a:rPr lang="en-US" sz="2400">
                <a:latin typeface="Times New Roman" panose="02020603050405020304" pitchFamily="18" charset="0"/>
              </a:rPr>
              <a:t>____________</a:t>
            </a:r>
            <a:r>
              <a:rPr lang="zh-CN" sz="2400">
                <a:ea typeface="宋体" panose="02010600030101010101" pitchFamily="2" charset="-122"/>
              </a:rPr>
              <a:t>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72" name="图片 147471" descr="e99a4f0f291355908ab520b9ce4d568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80" y="126365"/>
            <a:ext cx="5158740" cy="25584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956435" y="2744470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明朝</a:t>
            </a:r>
          </a:p>
          <a:p>
            <a:r>
              <a:rPr lang="zh-CN" altLang="en-US" b="1"/>
              <a:t>初期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clrChange>
              <a:clrFrom>
                <a:srgbClr val="EEFDF6"/>
              </a:clrFrom>
              <a:clrTo>
                <a:srgbClr val="EE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9705" y="2685415"/>
            <a:ext cx="1125538" cy="1120775"/>
          </a:xfrm>
          <a:prstGeom prst="rect">
            <a:avLst/>
          </a:prstGeom>
          <a:noFill/>
          <a:ln w="31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1010" y="1974850"/>
            <a:ext cx="1546225" cy="1563370"/>
          </a:xfrm>
          <a:prstGeom prst="rect">
            <a:avLst/>
          </a:prstGeom>
          <a:noFill/>
          <a:ln w="3175" cap="flat" cmpd="sng">
            <a:solidFill>
              <a:srgbClr val="25252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文本框 5"/>
          <p:cNvSpPr txBox="1"/>
          <p:nvPr/>
        </p:nvSpPr>
        <p:spPr>
          <a:xfrm>
            <a:off x="8187690" y="3597910"/>
            <a:ext cx="1332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戚继光抗倭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60565" y="2744470"/>
            <a:ext cx="960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明朝</a:t>
            </a:r>
          </a:p>
          <a:p>
            <a:r>
              <a:rPr lang="zh-CN" altLang="en-US" b="1"/>
              <a:t>中后期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20900" y="4978400"/>
            <a:ext cx="79508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sym typeface="+mn-ea"/>
              </a:rPr>
              <a:t>1757</a:t>
            </a: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年（乾隆时），下令只开</a:t>
            </a:r>
            <a:r>
              <a:rPr lang="zh-CN" altLang="en-US" sz="2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广州</a:t>
            </a: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一处作为对外通商口岸，由“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广州十三行</a:t>
            </a: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”统一管理。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4634865" y="4327525"/>
            <a:ext cx="23279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+mn-ea"/>
                <a:sym typeface="+mn-ea"/>
              </a:rPr>
              <a:t>清朝闭关锁国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1893" y="291196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★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古代经济的发展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575" y="110934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生产工具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90" y="875030"/>
            <a:ext cx="3564255" cy="2673350"/>
          </a:xfrm>
          <a:prstGeom prst="rect">
            <a:avLst/>
          </a:prstGeom>
        </p:spPr>
      </p:pic>
      <p:pic>
        <p:nvPicPr>
          <p:cNvPr id="10" name="Picture 3" descr="W0201009205650690506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4495165"/>
            <a:ext cx="2334260" cy="1517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7" name="图片 1"/>
          <p:cNvPicPr>
            <a:picLocks noChangeAspect="1"/>
          </p:cNvPicPr>
          <p:nvPr/>
        </p:nvPicPr>
        <p:blipFill>
          <a:blip r:embed="rId4"/>
          <a:srcRect l="67385"/>
          <a:stretch>
            <a:fillRect/>
          </a:stretch>
        </p:blipFill>
        <p:spPr>
          <a:xfrm>
            <a:off x="3124835" y="4715510"/>
            <a:ext cx="2220595" cy="1297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19326"/>
          <a:stretch>
            <a:fillRect/>
          </a:stretch>
        </p:blipFill>
        <p:spPr>
          <a:xfrm>
            <a:off x="6493510" y="4531360"/>
            <a:ext cx="2413635" cy="1444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61787"/>
          <a:stretch>
            <a:fillRect/>
          </a:stretch>
        </p:blipFill>
        <p:spPr>
          <a:xfrm>
            <a:off x="8966200" y="4076065"/>
            <a:ext cx="1357630" cy="2076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1675765"/>
            <a:ext cx="3733800" cy="13239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02410" y="615251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春秋战国时期的铁器牛耕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55840" y="623125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唐代发明的曲辕犁和筒车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8690" y="832485"/>
            <a:ext cx="1501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>
                <a:sym typeface="+mn-ea"/>
              </a:rPr>
              <a:t>兴修水利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8074"/>
          <a:stretch>
            <a:fillRect/>
          </a:stretch>
        </p:blipFill>
        <p:spPr>
          <a:xfrm>
            <a:off x="236220" y="1612265"/>
            <a:ext cx="3075940" cy="2120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6955" y="373316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战国都江堰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90" y="986155"/>
            <a:ext cx="3855085" cy="4336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1271"/>
          <a:stretch>
            <a:fillRect/>
          </a:stretch>
        </p:blipFill>
        <p:spPr>
          <a:xfrm>
            <a:off x="7408545" y="981710"/>
            <a:ext cx="4586605" cy="43408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08545" y="4954270"/>
            <a:ext cx="132588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b="1"/>
              <a:t>元代大运河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8533130" y="2454275"/>
            <a:ext cx="929005" cy="7810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808085" y="982345"/>
            <a:ext cx="929005" cy="4705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6607" y="843597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原始社会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4909" y="85909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史前社会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3772" y="854863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7008" y="84822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商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4461" y="848226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西周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6917" y="1772816"/>
            <a:ext cx="35820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东周（春秋   战国）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2595" y="2708102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秦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4598" y="2714671"/>
            <a:ext cx="4461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汉（西汉    东汉）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88472" y="4171865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十六国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16078" y="4895582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西晋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3267" y="5937208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吴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70945" y="5728006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东晋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00029" y="4412814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9015" y="5157192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（蜀）汉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57760" y="5713604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48128" y="5704031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梁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00056" y="5713604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齐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96200" y="5684867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陈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30431" y="4177447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北魏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43191" y="4674424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东魏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91509" y="3822382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西魏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0785" y="4698713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北齐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2832" y="4248226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隋朝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9305" y="3841884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北周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28444" y="3299162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北朝</a:t>
            </a:r>
            <a:endParaRPr lang="zh-CN" altLang="en-US" sz="28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59319" y="6251226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南朝</a:t>
            </a:r>
          </a:p>
        </p:txBody>
      </p:sp>
      <p:sp>
        <p:nvSpPr>
          <p:cNvPr id="31" name="右箭头 30"/>
          <p:cNvSpPr/>
          <p:nvPr/>
        </p:nvSpPr>
        <p:spPr>
          <a:xfrm>
            <a:off x="2841596" y="1024229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5079340" y="993258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>
            <a:off x="6335919" y="1037001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>
            <a:off x="7670286" y="1004835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9262727" y="1003937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4759925" y="1916989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6183369" y="1921381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>
            <a:off x="3319169" y="2859703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5443507" y="2859703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037971" y="2849340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16200000">
            <a:off x="2249602" y="4980081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大括号 41"/>
          <p:cNvSpPr/>
          <p:nvPr/>
        </p:nvSpPr>
        <p:spPr>
          <a:xfrm flipH="1">
            <a:off x="1480088" y="4787047"/>
            <a:ext cx="508471" cy="1495851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rgbClr val="000000"/>
                </a:solidFill>
              </a:ln>
            </a:endParaRPr>
          </a:p>
        </p:txBody>
      </p:sp>
      <p:sp>
        <p:nvSpPr>
          <p:cNvPr id="43" name="右箭头 42"/>
          <p:cNvSpPr/>
          <p:nvPr/>
        </p:nvSpPr>
        <p:spPr>
          <a:xfrm rot="1237791">
            <a:off x="2956750" y="4726839"/>
            <a:ext cx="459268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上箭头 43"/>
          <p:cNvSpPr/>
          <p:nvPr/>
        </p:nvSpPr>
        <p:spPr>
          <a:xfrm>
            <a:off x="2700273" y="5498068"/>
            <a:ext cx="1253614" cy="813103"/>
          </a:xfrm>
          <a:prstGeom prst="bentUpArrow">
            <a:avLst>
              <a:gd name="adj1" fmla="val 7181"/>
              <a:gd name="adj2" fmla="val 10159"/>
              <a:gd name="adj3" fmla="val 202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5919947" y="436510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/>
          <p:cNvSpPr/>
          <p:nvPr/>
        </p:nvSpPr>
        <p:spPr>
          <a:xfrm flipH="1">
            <a:off x="4262474" y="4493765"/>
            <a:ext cx="508471" cy="1495851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rgbClr val="000000"/>
                </a:solidFill>
              </a:ln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5685089" y="5873038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右箭头 47"/>
          <p:cNvSpPr/>
          <p:nvPr/>
        </p:nvSpPr>
        <p:spPr>
          <a:xfrm>
            <a:off x="6447211" y="5873038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>
            <a:off x="7090843" y="5873038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右箭头 49"/>
          <p:cNvSpPr/>
          <p:nvPr/>
        </p:nvSpPr>
        <p:spPr>
          <a:xfrm>
            <a:off x="7708181" y="5873037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flipH="1">
            <a:off x="7104787" y="4148229"/>
            <a:ext cx="363602" cy="72321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rgbClr val="000000"/>
                </a:solidFill>
              </a:ln>
            </a:endParaRPr>
          </a:p>
        </p:txBody>
      </p:sp>
      <p:sp>
        <p:nvSpPr>
          <p:cNvPr id="52" name="右箭头 51"/>
          <p:cNvSpPr/>
          <p:nvPr/>
        </p:nvSpPr>
        <p:spPr>
          <a:xfrm>
            <a:off x="8220849" y="3986916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右箭头 52"/>
          <p:cNvSpPr/>
          <p:nvPr/>
        </p:nvSpPr>
        <p:spPr>
          <a:xfrm>
            <a:off x="8297526" y="4863503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 rot="16200000">
            <a:off x="8725977" y="4428336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 rot="1237791">
            <a:off x="9388106" y="4126889"/>
            <a:ext cx="459268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直角上箭头 55"/>
          <p:cNvSpPr/>
          <p:nvPr/>
        </p:nvSpPr>
        <p:spPr>
          <a:xfrm>
            <a:off x="8527556" y="4843417"/>
            <a:ext cx="1600892" cy="1131798"/>
          </a:xfrm>
          <a:prstGeom prst="bentUpArrow">
            <a:avLst>
              <a:gd name="adj1" fmla="val 7181"/>
              <a:gd name="adj2" fmla="val 10159"/>
              <a:gd name="adj3" fmla="val 202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230431" y="3822382"/>
            <a:ext cx="3084891" cy="1419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015350" y="5680412"/>
            <a:ext cx="2393956" cy="570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右箭头 58"/>
          <p:cNvSpPr/>
          <p:nvPr/>
        </p:nvSpPr>
        <p:spPr>
          <a:xfrm>
            <a:off x="10395329" y="441281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3887" y="116631"/>
            <a:ext cx="46742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中国史第一册朝代更替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文本框 10241"/>
          <p:cNvSpPr txBox="1"/>
          <p:nvPr/>
        </p:nvSpPr>
        <p:spPr>
          <a:xfrm>
            <a:off x="4191000" y="2025650"/>
            <a:ext cx="4267200" cy="1568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经济重心南移的过程</a:t>
            </a:r>
          </a:p>
        </p:txBody>
      </p:sp>
      <p:grpSp>
        <p:nvGrpSpPr>
          <p:cNvPr id="2" name="组合 10242"/>
          <p:cNvGrpSpPr/>
          <p:nvPr/>
        </p:nvGrpSpPr>
        <p:grpSpPr>
          <a:xfrm>
            <a:off x="5982793" y="0"/>
            <a:ext cx="4648200" cy="3657600"/>
            <a:chOff x="0" y="0"/>
            <a:chExt cx="2928" cy="2304"/>
          </a:xfrm>
        </p:grpSpPr>
        <p:pic>
          <p:nvPicPr>
            <p:cNvPr id="30723" name="图片 10243" descr="TCDT0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928" cy="230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24" name="文本框 10244"/>
            <p:cNvSpPr txBox="1"/>
            <p:nvPr/>
          </p:nvSpPr>
          <p:spPr>
            <a:xfrm>
              <a:off x="7" y="0"/>
              <a:ext cx="425" cy="1392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vert="eaVert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唐朝中后期</a:t>
              </a:r>
            </a:p>
          </p:txBody>
        </p:sp>
      </p:grpSp>
      <p:grpSp>
        <p:nvGrpSpPr>
          <p:cNvPr id="3" name="组合 10245"/>
          <p:cNvGrpSpPr/>
          <p:nvPr/>
        </p:nvGrpSpPr>
        <p:grpSpPr>
          <a:xfrm>
            <a:off x="1538288" y="0"/>
            <a:ext cx="4568825" cy="3581400"/>
            <a:chOff x="31" y="0"/>
            <a:chExt cx="2878" cy="2256"/>
          </a:xfrm>
        </p:grpSpPr>
        <p:pic>
          <p:nvPicPr>
            <p:cNvPr id="30726" name="Picture 3" descr="江南地区的开发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" y="0"/>
              <a:ext cx="2832" cy="225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27" name="文本框 10247"/>
            <p:cNvSpPr txBox="1"/>
            <p:nvPr/>
          </p:nvSpPr>
          <p:spPr>
            <a:xfrm>
              <a:off x="31" y="346"/>
              <a:ext cx="290" cy="1770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魏晋南北朝时期</a:t>
              </a:r>
            </a:p>
          </p:txBody>
        </p:sp>
      </p:grpSp>
      <p:sp>
        <p:nvSpPr>
          <p:cNvPr id="10249" name="爆炸形 1 10248"/>
          <p:cNvSpPr/>
          <p:nvPr/>
        </p:nvSpPr>
        <p:spPr>
          <a:xfrm>
            <a:off x="3287713" y="990600"/>
            <a:ext cx="2884487" cy="2438400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初步开发</a:t>
            </a:r>
          </a:p>
        </p:txBody>
      </p:sp>
      <p:sp>
        <p:nvSpPr>
          <p:cNvPr id="10250" name="燕尾形箭头 10249"/>
          <p:cNvSpPr/>
          <p:nvPr/>
        </p:nvSpPr>
        <p:spPr>
          <a:xfrm rot="944023">
            <a:off x="2640013" y="765175"/>
            <a:ext cx="3228975" cy="2209800"/>
          </a:xfrm>
          <a:prstGeom prst="notchedRightArrow">
            <a:avLst>
              <a:gd name="adj1" fmla="val 50000"/>
              <a:gd name="adj2" fmla="val 36469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经济重心南移</a:t>
            </a:r>
          </a:p>
          <a:p>
            <a:pPr algn="ctr"/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奠定基础</a:t>
            </a:r>
          </a:p>
        </p:txBody>
      </p:sp>
      <p:sp>
        <p:nvSpPr>
          <p:cNvPr id="10251" name="爆炸形 1 10250"/>
          <p:cNvSpPr/>
          <p:nvPr/>
        </p:nvSpPr>
        <p:spPr>
          <a:xfrm>
            <a:off x="7535863" y="692150"/>
            <a:ext cx="3132137" cy="2667000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迅速发展</a:t>
            </a:r>
          </a:p>
        </p:txBody>
      </p:sp>
      <p:sp>
        <p:nvSpPr>
          <p:cNvPr id="10252" name="燕尾形箭头 10251"/>
          <p:cNvSpPr/>
          <p:nvPr/>
        </p:nvSpPr>
        <p:spPr>
          <a:xfrm rot="1452680">
            <a:off x="6888163" y="476250"/>
            <a:ext cx="3476625" cy="2117725"/>
          </a:xfrm>
          <a:prstGeom prst="notchedRightArrow">
            <a:avLst>
              <a:gd name="adj1" fmla="val 50000"/>
              <a:gd name="adj2" fmla="val 40973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32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经济重心</a:t>
            </a:r>
          </a:p>
          <a:p>
            <a:pPr algn="ctr"/>
            <a:r>
              <a:rPr lang="zh-CN" altLang="en-US" sz="32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开始</a:t>
            </a:r>
            <a:r>
              <a:rPr lang="zh-CN" altLang="en-US" sz="32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南移</a:t>
            </a:r>
          </a:p>
        </p:txBody>
      </p:sp>
      <p:grpSp>
        <p:nvGrpSpPr>
          <p:cNvPr id="4" name="组合 10252"/>
          <p:cNvGrpSpPr/>
          <p:nvPr/>
        </p:nvGrpSpPr>
        <p:grpSpPr>
          <a:xfrm>
            <a:off x="1524000" y="3409950"/>
            <a:ext cx="4572000" cy="3448050"/>
            <a:chOff x="0" y="0"/>
            <a:chExt cx="2832" cy="2130"/>
          </a:xfrm>
        </p:grpSpPr>
        <p:pic>
          <p:nvPicPr>
            <p:cNvPr id="30733" name="图片 10253" descr="SLXDT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832" cy="21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34" name="文本框 10254"/>
            <p:cNvSpPr txBox="1"/>
            <p:nvPr/>
          </p:nvSpPr>
          <p:spPr>
            <a:xfrm>
              <a:off x="9" y="12"/>
              <a:ext cx="285" cy="1245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五代十国时期</a:t>
              </a:r>
            </a:p>
          </p:txBody>
        </p:sp>
      </p:grpSp>
      <p:sp>
        <p:nvSpPr>
          <p:cNvPr id="10256" name="爆炸形 1 10255"/>
          <p:cNvSpPr/>
          <p:nvPr/>
        </p:nvSpPr>
        <p:spPr>
          <a:xfrm>
            <a:off x="3143250" y="4365625"/>
            <a:ext cx="3098800" cy="2286000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较大发展</a:t>
            </a:r>
          </a:p>
        </p:txBody>
      </p:sp>
      <p:sp>
        <p:nvSpPr>
          <p:cNvPr id="10257" name="燕尾形箭头 10256"/>
          <p:cNvSpPr/>
          <p:nvPr/>
        </p:nvSpPr>
        <p:spPr>
          <a:xfrm rot="1251062">
            <a:off x="2208213" y="3860800"/>
            <a:ext cx="3870325" cy="2438400"/>
          </a:xfrm>
          <a:prstGeom prst="notchedRightArrow">
            <a:avLst>
              <a:gd name="adj1" fmla="val 50000"/>
              <a:gd name="adj2" fmla="val 39622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经济重心</a:t>
            </a:r>
          </a:p>
          <a:p>
            <a:pPr algn="ctr"/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继续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南移</a:t>
            </a:r>
          </a:p>
        </p:txBody>
      </p:sp>
      <p:sp>
        <p:nvSpPr>
          <p:cNvPr id="9235" name="日期占位符 1"/>
          <p:cNvSpPr>
            <a:spLocks noGrp="1" noChangeArrowheads="1"/>
          </p:cNvSpPr>
          <p:nvPr>
            <p:ph type="dt" sz="half" idx="10"/>
          </p:nvPr>
        </p:nvSpPr>
        <p:spPr bwMode="auto">
          <a:noFill/>
          <a:ln>
            <a:noFill/>
            <a:miter lim="800000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fontAlgn="base"/>
            <a:endParaRPr lang="zh-CN" altLang="en-US" strike="noStrike" noProof="1" smtClean="0">
              <a:latin typeface="Garamond" panose="02020404030301010803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98775"/>
            <a:ext cx="4534993" cy="341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文本框 10247"/>
          <p:cNvSpPr txBox="1"/>
          <p:nvPr/>
        </p:nvSpPr>
        <p:spPr>
          <a:xfrm>
            <a:off x="5951784" y="3814375"/>
            <a:ext cx="675005" cy="280987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两宋时期</a:t>
            </a:r>
          </a:p>
        </p:txBody>
      </p:sp>
      <p:sp>
        <p:nvSpPr>
          <p:cNvPr id="22" name="燕尾形箭头 21"/>
          <p:cNvSpPr/>
          <p:nvPr/>
        </p:nvSpPr>
        <p:spPr>
          <a:xfrm rot="1251062">
            <a:off x="6692990" y="3866278"/>
            <a:ext cx="3870325" cy="2438400"/>
          </a:xfrm>
          <a:prstGeom prst="notchedRightArrow">
            <a:avLst>
              <a:gd name="adj1" fmla="val 50000"/>
              <a:gd name="adj2" fmla="val 39622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经济重心</a:t>
            </a:r>
          </a:p>
          <a:p>
            <a:pPr algn="ctr"/>
            <a:r>
              <a:rPr lang="zh-CN" altLang="en-US" sz="3200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至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南宋时完成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2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7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" grpId="0"/>
      <p:bldP spid="10249" grpId="0" bldLvl="0" animBg="1"/>
      <p:bldP spid="10250" grpId="0" bldLvl="0" animBg="1"/>
      <p:bldP spid="10251" grpId="0" bldLvl="0" animBg="1"/>
      <p:bldP spid="10252" grpId="0" bldLvl="0" animBg="1"/>
      <p:bldP spid="10256" grpId="0" bldLvl="0" animBg="1"/>
      <p:bldP spid="10257" grpId="0" bldLvl="0" animBg="1"/>
      <p:bldP spid="21" grpId="0" bldLvl="0" animBg="1"/>
      <p:bldP spid="2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79576" y="717196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※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经济重心的南移的原因</a:t>
            </a:r>
          </a:p>
        </p:txBody>
      </p:sp>
      <p:sp>
        <p:nvSpPr>
          <p:cNvPr id="5" name="矩形 4"/>
          <p:cNvSpPr/>
          <p:nvPr/>
        </p:nvSpPr>
        <p:spPr>
          <a:xfrm>
            <a:off x="2282470" y="2412096"/>
            <a:ext cx="7632065" cy="5835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l"/>
            <a:r>
              <a:rPr lang="en-US" altLang="x-none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北方多战乱，南方相对安定。</a:t>
            </a:r>
          </a:p>
        </p:txBody>
      </p:sp>
      <p:sp>
        <p:nvSpPr>
          <p:cNvPr id="6" name="矩形 5"/>
          <p:cNvSpPr/>
          <p:nvPr/>
        </p:nvSpPr>
        <p:spPr>
          <a:xfrm>
            <a:off x="2279575" y="1700808"/>
            <a:ext cx="7631747" cy="5835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l"/>
            <a:r>
              <a:rPr lang="en-US" altLang="x-none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南方自然条件优越。</a:t>
            </a:r>
          </a:p>
        </p:txBody>
      </p:sp>
      <p:sp>
        <p:nvSpPr>
          <p:cNvPr id="7" name="矩形 6"/>
          <p:cNvSpPr/>
          <p:nvPr/>
        </p:nvSpPr>
        <p:spPr>
          <a:xfrm>
            <a:off x="2282470" y="3861048"/>
            <a:ext cx="7494270" cy="5835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l">
              <a:spcBef>
                <a:spcPct val="20000"/>
              </a:spcBef>
            </a:pPr>
            <a:r>
              <a:rPr lang="en-US" altLang="x-none" sz="32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32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政府的重视与支持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2279257" y="3133467"/>
            <a:ext cx="7632065" cy="5835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l">
              <a:spcBef>
                <a:spcPct val="20000"/>
              </a:spcBef>
            </a:pPr>
            <a:r>
              <a:rPr lang="en-US" altLang="zh-CN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x-none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北人南迁,带去劳动力和先进的技术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3976" y="344427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★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思想文化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艺术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的发展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4673" y="1354592"/>
            <a:ext cx="20193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春秋战国时期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诸子百家</a:t>
            </a:r>
          </a:p>
        </p:txBody>
      </p:sp>
      <p:sp>
        <p:nvSpPr>
          <p:cNvPr id="6" name="矩形 5"/>
          <p:cNvSpPr/>
          <p:nvPr/>
        </p:nvSpPr>
        <p:spPr>
          <a:xfrm>
            <a:off x="187569" y="2396583"/>
            <a:ext cx="37343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儒：</a:t>
            </a:r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“仁”，“</a:t>
            </a:r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为政以德</a:t>
            </a:r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”。</a:t>
            </a:r>
            <a:endParaRPr lang="en-US" altLang="zh-CN" sz="2000" b="1" dirty="0" smtClean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道：顺应</a:t>
            </a:r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自然，辩证</a:t>
            </a:r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关系</a:t>
            </a:r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对立</a:t>
            </a:r>
            <a:endParaRPr lang="en-US" altLang="zh-CN" sz="2000" b="1" dirty="0" smtClean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转化，</a:t>
            </a:r>
            <a:r>
              <a:rPr lang="en-US" altLang="zh-CN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无为而治</a:t>
            </a:r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”。</a:t>
            </a:r>
            <a:endParaRPr lang="en-US" altLang="zh-CN" sz="2000" b="1" dirty="0" smtClean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 smtClean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法：加强君主专制，严刑峻法</a:t>
            </a:r>
            <a:r>
              <a:rPr lang="zh-CN" altLang="en-US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57567" y="1496248"/>
            <a:ext cx="3025324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汉朝：</a:t>
            </a:r>
            <a:r>
              <a:rPr lang="zh-CN" altLang="en-US" dirty="0"/>
              <a:t>汉初休养生息，黄老思想，无为而治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dirty="0"/>
              <a:t>汉武帝：</a:t>
            </a:r>
            <a:endParaRPr lang="en-US" altLang="zh-CN" sz="2000" dirty="0"/>
          </a:p>
          <a:p>
            <a:r>
              <a:rPr lang="zh-CN" altLang="en-US" sz="2000" dirty="0"/>
              <a:t>“罢黜百家，独尊儒术</a:t>
            </a:r>
            <a:r>
              <a:rPr lang="zh-CN" altLang="en-US" sz="2000" dirty="0" smtClean="0"/>
              <a:t>”</a:t>
            </a:r>
            <a:endParaRPr lang="en-US" altLang="zh-CN" sz="2000" dirty="0" smtClean="0"/>
          </a:p>
          <a:p>
            <a:r>
              <a:rPr lang="zh-CN" altLang="en-US" sz="2000" dirty="0" smtClean="0"/>
              <a:t>（董仲舒）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368498" y="1400312"/>
            <a:ext cx="295232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西汉末年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佛教</a:t>
            </a:r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自西域传入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公元前</a:t>
            </a:r>
            <a:r>
              <a:rPr lang="en-US" altLang="zh-CN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世纪</a:t>
            </a: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古印度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乔达摩</a:t>
            </a:r>
            <a:r>
              <a:rPr lang="en-US" altLang="zh-CN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悉达多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（释迦牟尼）创立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基本教义：人生八苦，因为欲望堕入因果轮回。而四大皆空，一切不过虚妄。所以</a:t>
            </a:r>
            <a:r>
              <a:rPr lang="zh-CN" altLang="en-US" b="1" dirty="0">
                <a:solidFill>
                  <a:srgbClr val="7030A0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须通过修行，脱离苦海，超脱轮回，立地成佛。</a:t>
            </a:r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佛教深深影响了中国的思想文化</a:t>
            </a:r>
            <a:r>
              <a:rPr lang="zh-CN" altLang="en-US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b="1" dirty="0" smtClean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东汉末年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道教</a:t>
            </a:r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兴起，主张</a:t>
            </a:r>
            <a:r>
              <a:rPr lang="zh-CN" altLang="en-US" b="1" noProof="1">
                <a:solidFill>
                  <a:srgbClr val="7030A0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修身养性，炼丹成仙。</a:t>
            </a:r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587262" y="4888523"/>
            <a:ext cx="2332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儒外法内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3899" y="332656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科举制</a:t>
            </a:r>
            <a:endParaRPr lang="zh-CN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90702" y="816114"/>
            <a:ext cx="2214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隋朝创立</a:t>
            </a:r>
            <a:endParaRPr lang="en-US" altLang="zh-CN" sz="24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/>
              <a:t>隋炀帝设立进士</a:t>
            </a:r>
            <a:r>
              <a:rPr lang="zh-CN" altLang="en-US" sz="2000" dirty="0" smtClean="0"/>
              <a:t>科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931948" y="1626374"/>
            <a:ext cx="34848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唐朝发展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 smtClean="0"/>
              <a:t>唐太宗增加考试科目</a:t>
            </a:r>
            <a:endParaRPr lang="en-US" altLang="zh-CN" sz="2000" dirty="0" smtClean="0"/>
          </a:p>
          <a:p>
            <a:r>
              <a:rPr lang="zh-CN" altLang="en-US" sz="2000" dirty="0" smtClean="0"/>
              <a:t>武则天创立殿试、武举制度</a:t>
            </a:r>
            <a:endParaRPr lang="en-US" altLang="zh-CN" sz="2000" dirty="0" smtClean="0"/>
          </a:p>
          <a:p>
            <a:r>
              <a:rPr lang="zh-CN" altLang="en-US" sz="2000" dirty="0" smtClean="0"/>
              <a:t>唐玄宗进士科重视诗赋的创作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605345" y="3175997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宋朝完善</a:t>
            </a:r>
            <a:r>
              <a:rPr lang="zh-CN" altLang="en-US" sz="2000" b="1" dirty="0" smtClean="0"/>
              <a:t>（重文轻武）</a:t>
            </a:r>
            <a:endParaRPr lang="zh-CN" altLang="en-US" sz="2000" b="1" dirty="0"/>
          </a:p>
        </p:txBody>
      </p:sp>
      <p:sp>
        <p:nvSpPr>
          <p:cNvPr id="9" name="矩形 8"/>
          <p:cNvSpPr/>
          <p:nvPr/>
        </p:nvSpPr>
        <p:spPr>
          <a:xfrm>
            <a:off x="1418492" y="3636372"/>
            <a:ext cx="4962842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*如，糊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名制度的确立。就是把考生所填写的姓名、籍贯等一切可能作弊的资料信息全部密封，使主考官和阅卷官无法得知每张卷子是谁的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考试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内容重视经义策论等。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1749" y="725065"/>
            <a:ext cx="426592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动机（主观）</a:t>
            </a:r>
            <a:r>
              <a:rPr lang="zh-CN" altLang="en-US" sz="2000" dirty="0" smtClean="0"/>
              <a:t>：</a:t>
            </a:r>
            <a:r>
              <a:rPr lang="zh-CN" altLang="en-US" sz="2000" b="1" dirty="0">
                <a:solidFill>
                  <a:srgbClr val="7030A0"/>
                </a:solidFill>
              </a:rPr>
              <a:t>选官制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度，</a:t>
            </a:r>
            <a:endParaRPr lang="zh-CN" altLang="en-US" sz="2000" b="1" dirty="0">
              <a:solidFill>
                <a:srgbClr val="7030A0"/>
              </a:solidFill>
            </a:endParaRPr>
          </a:p>
          <a:p>
            <a:r>
              <a:rPr lang="zh-CN" altLang="en-US" sz="2000" b="1" dirty="0" smtClean="0">
                <a:solidFill>
                  <a:srgbClr val="7030A0"/>
                </a:solidFill>
              </a:rPr>
              <a:t>有利于君主巩固统治。</a:t>
            </a:r>
            <a:endParaRPr lang="en-US" altLang="zh-CN" sz="2000" b="1" dirty="0" smtClean="0">
              <a:solidFill>
                <a:srgbClr val="7030A0"/>
              </a:solidFill>
            </a:endParaRPr>
          </a:p>
          <a:p>
            <a:endParaRPr lang="en-US" altLang="zh-CN" sz="2000" b="1" dirty="0" smtClean="0">
              <a:solidFill>
                <a:srgbClr val="7030A0"/>
              </a:solidFill>
            </a:endParaRPr>
          </a:p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后果（客观）</a:t>
            </a:r>
            <a:r>
              <a:rPr lang="zh-CN" altLang="en-US" sz="2000" dirty="0" smtClean="0"/>
              <a:t>：</a:t>
            </a:r>
            <a:r>
              <a:rPr lang="zh-CN" altLang="en-US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导致士大夫</a:t>
            </a:r>
            <a:r>
              <a:rPr lang="zh-CN" altLang="en-US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阶层</a:t>
            </a:r>
            <a:endParaRPr lang="en-US" altLang="zh-CN" sz="2000" b="1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崛起，儒学的复兴（宋朝理学），</a:t>
            </a:r>
            <a:endParaRPr lang="en-US" altLang="zh-CN" sz="2000" b="1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极大促进了中国文化的发展，丰富了文化内涵，有利于民族精神的形成。</a:t>
            </a:r>
            <a:endParaRPr lang="zh-CN" altLang="en-US" sz="2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142" y="5289550"/>
            <a:ext cx="26314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如“唐宋八大家”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唐诗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宋词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元曲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4265" y="3636372"/>
            <a:ext cx="315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明清弊端：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八股取士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74854" y="4221284"/>
            <a:ext cx="336042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考试形式标准化，</a:t>
            </a:r>
          </a:p>
          <a:p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利于规范考试。</a:t>
            </a:r>
            <a:endParaRPr lang="zh-CN" altLang="en-US" sz="2000" b="1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但禁锢了知识分子的思想，不利于社会的进步和创新。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4895" y="775267"/>
            <a:ext cx="69030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※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少数民族入主中原，往往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学习汉族经济文化制度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7585" y="1660739"/>
            <a:ext cx="475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魏晋南北朝（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北魏孝文帝</a:t>
            </a:r>
            <a:r>
              <a:rPr lang="zh-CN" altLang="en-US" sz="2400" b="1" dirty="0" smtClean="0"/>
              <a:t>为典型）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辽、西夏、金、元（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忽必烈</a:t>
            </a:r>
            <a:r>
              <a:rPr lang="zh-CN" altLang="en-US" sz="2400" b="1" dirty="0" smtClean="0"/>
              <a:t>）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52206" y="2746176"/>
            <a:ext cx="52349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经济：学习农耕桑织技术、冶炼技术等。</a:t>
            </a: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政治：建立中央集权君主专制。</a:t>
            </a: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文化：学习儒家文化等。</a:t>
            </a:r>
            <a:endParaRPr lang="zh-CN" altLang="en-US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2206" y="4149080"/>
            <a:ext cx="637185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动机（主观）</a:t>
            </a:r>
            <a:r>
              <a:rPr lang="zh-CN" altLang="en-US" sz="2000" dirty="0" smtClean="0"/>
              <a:t>：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有利于君主巩固统治。</a:t>
            </a:r>
            <a:endParaRPr lang="en-US" altLang="zh-CN" sz="2000" b="1" dirty="0" smtClean="0">
              <a:solidFill>
                <a:srgbClr val="7030A0"/>
              </a:solidFill>
            </a:endParaRPr>
          </a:p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后果（客观）</a:t>
            </a:r>
            <a:r>
              <a:rPr lang="zh-CN" altLang="en-US" sz="2000" dirty="0" smtClean="0"/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极大促进了民族交融，</a:t>
            </a:r>
            <a:endParaRPr lang="en-US" altLang="zh-CN" sz="2000" b="1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 有利于统一的多民族国家的形成。</a:t>
            </a:r>
            <a:endParaRPr lang="zh-CN" altLang="en-US" sz="2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91544" y="1700808"/>
            <a:ext cx="8229600" cy="4525963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西汉司马迁</a:t>
            </a: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史记</a:t>
            </a: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第一部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纪传体通史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CN" sz="2800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记载了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从炎黄时代到汉武帝时约</a:t>
            </a: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3000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年的史事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  <a:p>
            <a:pPr marL="0" indent="0">
              <a:buNone/>
            </a:pPr>
            <a:endParaRPr lang="zh-CN" altLang="en-US" sz="2800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zh-CN" altLang="en-US" sz="2800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altLang="zh-CN" sz="2800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北宋司马光主编</a:t>
            </a: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资治通鉴</a:t>
            </a: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编年体通史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CN" sz="2800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记载了从战国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（公元前</a:t>
            </a: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403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）， 到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五代（公元</a:t>
            </a: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959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1362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年的历史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t="18247" r="31729" b="26740"/>
          <a:stretch>
            <a:fillRect/>
          </a:stretch>
        </p:blipFill>
        <p:spPr bwMode="auto">
          <a:xfrm>
            <a:off x="3810029" y="756320"/>
            <a:ext cx="3253153" cy="65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38" y="591315"/>
            <a:ext cx="3176587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975" y="2723515"/>
            <a:ext cx="9228455" cy="1183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2667000" y="0"/>
            <a:ext cx="6669360" cy="598805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33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中国文字（书法艺术）的发展：</a:t>
            </a:r>
            <a:endParaRPr lang="zh-CN" altLang="en-US" sz="33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47106" name="Group 3"/>
          <p:cNvGrpSpPr/>
          <p:nvPr/>
        </p:nvGrpSpPr>
        <p:grpSpPr bwMode="auto">
          <a:xfrm>
            <a:off x="3068639" y="5518151"/>
            <a:ext cx="6105525" cy="1367367"/>
            <a:chOff x="249" y="3583"/>
            <a:chExt cx="5354" cy="981"/>
          </a:xfrm>
        </p:grpSpPr>
        <p:pic>
          <p:nvPicPr>
            <p:cNvPr id="47107" name="Picture 4"/>
            <p:cNvPicPr>
              <a:picLocks noChangeAspect="1" noChangeArrowheads="1"/>
            </p:cNvPicPr>
            <p:nvPr/>
          </p:nvPicPr>
          <p:blipFill>
            <a:blip r:embed="rId2">
              <a:lum contrast="9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3583"/>
              <a:ext cx="5353" cy="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0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96" b="11111"/>
            <a:stretch>
              <a:fillRect/>
            </a:stretch>
          </p:blipFill>
          <p:spPr bwMode="auto">
            <a:xfrm>
              <a:off x="4559" y="3630"/>
              <a:ext cx="1044" cy="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09" name="Line 6"/>
          <p:cNvSpPr>
            <a:spLocks noChangeShapeType="1"/>
          </p:cNvSpPr>
          <p:nvPr/>
        </p:nvSpPr>
        <p:spPr bwMode="auto">
          <a:xfrm>
            <a:off x="4368800" y="4076700"/>
            <a:ext cx="1239838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3260725" y="3788834"/>
            <a:ext cx="1162050" cy="647700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隶书" panose="02010509060101010101" pitchFamily="49" charset="-122"/>
                <a:sym typeface="+mn-ea"/>
              </a:rPr>
              <a:t>隶书</a:t>
            </a: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5610226" y="2923117"/>
            <a:ext cx="1457325" cy="2377016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楷体_GB2312" panose="02010609030101010101" pitchFamily="1" charset="-122"/>
                <a:sym typeface="+mn-ea"/>
              </a:rPr>
              <a:t>楷书</a:t>
            </a:r>
          </a:p>
          <a:p>
            <a:pPr>
              <a:buFontTx/>
              <a:buNone/>
              <a:defRPr/>
            </a:pPr>
            <a:r>
              <a:rPr lang="zh-CN" altLang="en-US" sz="33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楷体_GB2312" panose="02010609030101010101" pitchFamily="1" charset="-122"/>
                <a:sym typeface="+mn-ea"/>
              </a:rPr>
              <a:t>草书</a:t>
            </a:r>
          </a:p>
          <a:p>
            <a:pPr>
              <a:buFontTx/>
              <a:buNone/>
              <a:defRPr/>
            </a:pPr>
            <a:r>
              <a:rPr lang="zh-CN" altLang="en-US" sz="33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楷体_GB2312" panose="02010609030101010101" pitchFamily="1" charset="-122"/>
                <a:sym typeface="+mn-ea"/>
              </a:rPr>
              <a:t>行书</a:t>
            </a: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7581900" y="3644901"/>
            <a:ext cx="1565275" cy="793751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华康简魏碑" pitchFamily="49" charset="-122"/>
                <a:sym typeface="+mn-ea"/>
              </a:rPr>
              <a:t>魏碑体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7473951" y="4164593"/>
            <a:ext cx="1727200" cy="793751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3000" dirty="0">
                <a:solidFill>
                  <a:srgbClr val="FF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［北魏］</a:t>
            </a: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6851651" y="4076700"/>
            <a:ext cx="757237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5" name="Line 12"/>
          <p:cNvSpPr>
            <a:spLocks noChangeShapeType="1"/>
          </p:cNvSpPr>
          <p:nvPr/>
        </p:nvSpPr>
        <p:spPr bwMode="auto">
          <a:xfrm>
            <a:off x="6419850" y="3644901"/>
            <a:ext cx="755650" cy="2089151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6" name="Line 13"/>
          <p:cNvSpPr>
            <a:spLocks noChangeShapeType="1"/>
          </p:cNvSpPr>
          <p:nvPr/>
        </p:nvSpPr>
        <p:spPr bwMode="auto">
          <a:xfrm flipH="1">
            <a:off x="4962526" y="4220634"/>
            <a:ext cx="701675" cy="151341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7" name="Line 14"/>
          <p:cNvSpPr>
            <a:spLocks noChangeShapeType="1"/>
          </p:cNvSpPr>
          <p:nvPr/>
        </p:nvSpPr>
        <p:spPr bwMode="auto">
          <a:xfrm>
            <a:off x="6203950" y="4942417"/>
            <a:ext cx="0" cy="863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3071813" y="4150785"/>
            <a:ext cx="1565275" cy="935567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2700" dirty="0">
                <a:solidFill>
                  <a:srgbClr val="00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［秦汉］</a:t>
            </a: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5340351" y="4868334"/>
            <a:ext cx="1781175" cy="793751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3000">
                <a:solidFill>
                  <a:srgbClr val="FF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［魏晋］</a:t>
            </a:r>
          </a:p>
        </p:txBody>
      </p:sp>
      <p:pic>
        <p:nvPicPr>
          <p:cNvPr id="47120" name="Picture 17" descr="024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77"/>
          <a:stretch>
            <a:fillRect/>
          </a:stretch>
        </p:blipFill>
        <p:spPr bwMode="auto">
          <a:xfrm>
            <a:off x="3727450" y="836084"/>
            <a:ext cx="4578350" cy="136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3341689" y="2205567"/>
            <a:ext cx="1512887" cy="647700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隶书" panose="02010509060101010101" pitchFamily="49" charset="-122"/>
                <a:sym typeface="+mn-ea"/>
              </a:rPr>
              <a:t>甲骨文</a:t>
            </a:r>
          </a:p>
        </p:txBody>
      </p:sp>
      <p:sp>
        <p:nvSpPr>
          <p:cNvPr id="47122" name="Rectangle 19"/>
          <p:cNvSpPr>
            <a:spLocks noChangeArrowheads="1"/>
          </p:cNvSpPr>
          <p:nvPr/>
        </p:nvSpPr>
        <p:spPr bwMode="auto">
          <a:xfrm>
            <a:off x="5581651" y="2514601"/>
            <a:ext cx="1565275" cy="937684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2700">
                <a:solidFill>
                  <a:srgbClr val="00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［商周］</a:t>
            </a:r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5068889" y="2205567"/>
            <a:ext cx="1512887" cy="647700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隶书" panose="02010509060101010101" pitchFamily="49" charset="-122"/>
                <a:sym typeface="+mn-ea"/>
              </a:rPr>
              <a:t>金文</a:t>
            </a: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6365875" y="2205567"/>
            <a:ext cx="1512888" cy="647700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隶书" panose="02010509060101010101" pitchFamily="49" charset="-122"/>
                <a:sym typeface="+mn-ea"/>
              </a:rPr>
              <a:t>大篆</a:t>
            </a:r>
          </a:p>
        </p:txBody>
      </p:sp>
      <p:sp>
        <p:nvSpPr>
          <p:cNvPr id="20502" name="Rectangle 22"/>
          <p:cNvSpPr>
            <a:spLocks noChangeArrowheads="1"/>
          </p:cNvSpPr>
          <p:nvPr/>
        </p:nvSpPr>
        <p:spPr bwMode="auto">
          <a:xfrm>
            <a:off x="7608888" y="2205567"/>
            <a:ext cx="1511300" cy="647700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隶书" panose="02010509060101010101" pitchFamily="49" charset="-122"/>
                <a:sym typeface="+mn-ea"/>
              </a:rPr>
              <a:t>小篆</a:t>
            </a:r>
          </a:p>
        </p:txBody>
      </p:sp>
      <p:sp>
        <p:nvSpPr>
          <p:cNvPr id="47126" name="Rectangle 23"/>
          <p:cNvSpPr>
            <a:spLocks noChangeArrowheads="1"/>
          </p:cNvSpPr>
          <p:nvPr/>
        </p:nvSpPr>
        <p:spPr bwMode="auto">
          <a:xfrm>
            <a:off x="7554914" y="2563284"/>
            <a:ext cx="1565275" cy="937683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2700">
                <a:solidFill>
                  <a:srgbClr val="00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［秦］</a:t>
            </a:r>
          </a:p>
        </p:txBody>
      </p:sp>
      <p:sp>
        <p:nvSpPr>
          <p:cNvPr id="47127" name="Rectangle 24"/>
          <p:cNvSpPr>
            <a:spLocks noChangeArrowheads="1"/>
          </p:cNvSpPr>
          <p:nvPr/>
        </p:nvSpPr>
        <p:spPr bwMode="auto">
          <a:xfrm>
            <a:off x="3503613" y="2491317"/>
            <a:ext cx="1566862" cy="937683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2700">
                <a:solidFill>
                  <a:srgbClr val="00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［商］</a:t>
            </a:r>
          </a:p>
        </p:txBody>
      </p:sp>
      <p:sp>
        <p:nvSpPr>
          <p:cNvPr id="47128" name="Line 25"/>
          <p:cNvSpPr>
            <a:spLocks noChangeShapeType="1"/>
          </p:cNvSpPr>
          <p:nvPr/>
        </p:nvSpPr>
        <p:spPr bwMode="auto">
          <a:xfrm>
            <a:off x="4637088" y="2565400"/>
            <a:ext cx="538162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9" name="Line 26"/>
          <p:cNvSpPr>
            <a:spLocks noChangeShapeType="1"/>
          </p:cNvSpPr>
          <p:nvPr/>
        </p:nvSpPr>
        <p:spPr bwMode="auto">
          <a:xfrm>
            <a:off x="5934076" y="2565400"/>
            <a:ext cx="538163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0" name="Line 27"/>
          <p:cNvSpPr>
            <a:spLocks noChangeShapeType="1"/>
          </p:cNvSpPr>
          <p:nvPr/>
        </p:nvSpPr>
        <p:spPr bwMode="auto">
          <a:xfrm>
            <a:off x="7231063" y="2565400"/>
            <a:ext cx="538162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1" name="Line 28"/>
          <p:cNvSpPr>
            <a:spLocks noChangeShapeType="1"/>
          </p:cNvSpPr>
          <p:nvPr/>
        </p:nvSpPr>
        <p:spPr bwMode="auto">
          <a:xfrm>
            <a:off x="2803526" y="4150784"/>
            <a:ext cx="538163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965209" y="4561469"/>
            <a:ext cx="1897380" cy="147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东晋</a:t>
            </a:r>
            <a:endParaRPr lang="en-US" altLang="zh-CN" b="1" dirty="0" smtClean="0"/>
          </a:p>
          <a:p>
            <a:r>
              <a:rPr lang="zh-CN" altLang="en-US" b="1" dirty="0" smtClean="0"/>
              <a:t>王羲之“书圣”</a:t>
            </a:r>
            <a:endParaRPr lang="en-US" altLang="zh-CN" b="1" dirty="0" smtClean="0"/>
          </a:p>
          <a:p>
            <a:r>
              <a:rPr lang="en-US" altLang="zh-CN" b="1" dirty="0"/>
              <a:t>《</a:t>
            </a:r>
            <a:r>
              <a:rPr lang="zh-CN" altLang="en-US" b="1" dirty="0"/>
              <a:t>兰亭集序</a:t>
            </a:r>
            <a:r>
              <a:rPr lang="en-US" altLang="zh-CN" b="1" dirty="0"/>
              <a:t>》</a:t>
            </a:r>
          </a:p>
          <a:p>
            <a:r>
              <a:rPr lang="en-US" altLang="zh-CN" b="1" dirty="0"/>
              <a:t>“</a:t>
            </a:r>
            <a:r>
              <a:rPr lang="zh-CN" altLang="en-US" b="1" dirty="0"/>
              <a:t>天下第一行书”</a:t>
            </a:r>
          </a:p>
          <a:p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586306" y="3400481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钟</a:t>
            </a:r>
            <a:r>
              <a:rPr lang="zh-CN" altLang="en-US" b="1" dirty="0" smtClean="0"/>
              <a:t>繇发明楷书</a:t>
            </a:r>
            <a:endParaRPr lang="zh-CN" altLang="en-US" b="1" dirty="0"/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>
            <a:off x="9081018" y="4006607"/>
            <a:ext cx="504203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1" grpId="0" bldLvl="0" animBg="1"/>
      <p:bldP spid="3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3467" y="404664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唐朝书画艺术的繁盛</a:t>
            </a:r>
            <a:endParaRPr lang="zh-CN" altLang="en-US" sz="28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Picture 3" descr="C:\Users\laobaobao\Desktop\42231241_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8819" y="1176625"/>
            <a:ext cx="1156507" cy="1509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57588" y="1202612"/>
            <a:ext cx="428625" cy="14132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latin typeface="Calibri" panose="020F0502020204030204" charset="0"/>
              </a:rPr>
              <a:t>《</a:t>
            </a:r>
            <a:r>
              <a:rPr lang="zh-CN" altLang="en-US" sz="1600" b="1" dirty="0">
                <a:latin typeface="Calibri" panose="020F0502020204030204" charset="0"/>
              </a:rPr>
              <a:t>颜氏家庙碑</a:t>
            </a:r>
            <a:r>
              <a:rPr lang="en-US" altLang="zh-CN" sz="1600" b="1" dirty="0">
                <a:latin typeface="Calibri" panose="020F0502020204030204" charset="0"/>
              </a:rPr>
              <a:t>》</a:t>
            </a:r>
            <a:endParaRPr lang="zh-CN" altLang="en-US" sz="1600" b="1" dirty="0">
              <a:latin typeface="Calibri" panose="020F0502020204030204" charset="0"/>
            </a:endParaRPr>
          </a:p>
        </p:txBody>
      </p:sp>
      <p:pic>
        <p:nvPicPr>
          <p:cNvPr id="5" name="图片 4" descr="张旭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2024" y="1190535"/>
            <a:ext cx="995987" cy="1546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0988" y="2697567"/>
            <a:ext cx="151216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颜真卿</a:t>
            </a:r>
            <a:endParaRPr lang="zh-CN" altLang="en-US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0598" y="2697567"/>
            <a:ext cx="10951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张旭</a:t>
            </a:r>
            <a:endParaRPr lang="zh-CN" altLang="en-US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284903" y="1340768"/>
            <a:ext cx="428625" cy="9098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 algn="ctr">
              <a:defRPr sz="1600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defRPr>
            </a:lvl1pPr>
          </a:lstStyle>
          <a:p>
            <a:r>
              <a:rPr lang="en-US" altLang="zh-CN" dirty="0">
                <a:effectLst/>
              </a:rPr>
              <a:t>《</a:t>
            </a:r>
            <a:r>
              <a:rPr lang="zh-CN" altLang="en-US" dirty="0">
                <a:effectLst/>
              </a:rPr>
              <a:t>心经</a:t>
            </a:r>
            <a:r>
              <a:rPr lang="en-US" altLang="zh-CN" dirty="0">
                <a:effectLst/>
              </a:rPr>
              <a:t>》</a:t>
            </a:r>
            <a:endParaRPr lang="zh-CN" altLang="en-US" dirty="0">
              <a:effectLst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6" t="53895" b="256"/>
          <a:stretch>
            <a:fillRect/>
          </a:stretch>
        </p:blipFill>
        <p:spPr bwMode="auto">
          <a:xfrm>
            <a:off x="2711624" y="1190535"/>
            <a:ext cx="1224136" cy="1517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48494" y="1109655"/>
            <a:ext cx="428625" cy="170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 algn="ctr">
              <a:defRPr sz="1600" b="1">
                <a:latin typeface="Calibri" panose="020F0502020204030204" charset="0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九成宫醴泉铭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67608" y="2686561"/>
            <a:ext cx="151216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欧阳询</a:t>
            </a:r>
            <a:endParaRPr lang="zh-CN" altLang="en-US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1202612"/>
            <a:ext cx="1245772" cy="15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152533" y="1202612"/>
            <a:ext cx="428625" cy="13042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 algn="ctr">
              <a:defRPr sz="1600" b="1">
                <a:effectLst/>
                <a:latin typeface="Calibri" panose="020F0502020204030204" charset="0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玄秘塔碑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49152" y="2697567"/>
            <a:ext cx="1292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柳公权</a:t>
            </a:r>
            <a:endParaRPr lang="zh-CN" altLang="en-US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7" name="图片 16" descr="步辇图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7228" y="3322543"/>
            <a:ext cx="3203848" cy="16399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30928" y="3329152"/>
            <a:ext cx="305724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阎立本</a:t>
            </a: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步辇图</a:t>
            </a: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</a:p>
        </p:txBody>
      </p:sp>
      <p:pic>
        <p:nvPicPr>
          <p:cNvPr id="19" name="图片 18" descr="吴道子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2175" y="4580890"/>
            <a:ext cx="2421255" cy="21647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45534" y="5877272"/>
            <a:ext cx="37444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吴道子</a:t>
            </a:r>
            <a:r>
              <a:rPr lang="en-US" altLang="zh-CN" dirty="0"/>
              <a:t>《</a:t>
            </a:r>
            <a:r>
              <a:rPr lang="zh-CN" altLang="en-US" dirty="0"/>
              <a:t>送子天王图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7" name="Rectangle 9"/>
          <p:cNvSpPr>
            <a:spLocks noGrp="1" noRot="1"/>
          </p:cNvSpPr>
          <p:nvPr/>
        </p:nvSpPr>
        <p:spPr>
          <a:xfrm>
            <a:off x="1825625" y="1045845"/>
            <a:ext cx="8540750" cy="10528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b="1" dirty="0"/>
              <a:t>李白被称为诗仙</a:t>
            </a:r>
          </a:p>
          <a:p>
            <a:pPr eaLnBrk="1" hangingPunct="1"/>
            <a:r>
              <a:rPr lang="zh-CN" altLang="en-US" sz="2000" b="1" dirty="0"/>
              <a:t>杜甫的诗真实描绘了唐朝由盛转衰的历史，因此被称为</a:t>
            </a:r>
            <a:r>
              <a:rPr lang="zh-CN" altLang="en-US" sz="2000" b="1" dirty="0">
                <a:sym typeface="+mn-ea"/>
              </a:rPr>
              <a:t>诗</a:t>
            </a:r>
            <a:r>
              <a:rPr lang="zh-CN" altLang="en-US" sz="2000" b="1" dirty="0"/>
              <a:t>史，杜甫本人被称为诗圣。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48560" y="400685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48560" y="2257425"/>
            <a:ext cx="1115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宋词</a:t>
            </a:r>
          </a:p>
        </p:txBody>
      </p:sp>
      <p:sp>
        <p:nvSpPr>
          <p:cNvPr id="4" name="Rectangle 9"/>
          <p:cNvSpPr>
            <a:spLocks noGrp="1" noRot="1"/>
          </p:cNvSpPr>
          <p:nvPr/>
        </p:nvSpPr>
        <p:spPr>
          <a:xfrm>
            <a:off x="1924050" y="2902585"/>
            <a:ext cx="8540750" cy="10528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b="1" dirty="0"/>
              <a:t>豪放派代表：北宋苏轼、南宋辛弃疾</a:t>
            </a:r>
          </a:p>
          <a:p>
            <a:pPr eaLnBrk="1" hangingPunct="1"/>
            <a:r>
              <a:rPr lang="zh-CN" altLang="en-US" sz="2000" b="1" dirty="0"/>
              <a:t>婉约派代表：两宋之际的李清照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48560" y="3851275"/>
            <a:ext cx="1296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元曲</a:t>
            </a:r>
          </a:p>
        </p:txBody>
      </p:sp>
      <p:sp>
        <p:nvSpPr>
          <p:cNvPr id="6" name="Rectangle 9"/>
          <p:cNvSpPr>
            <a:spLocks noGrp="1" noRot="1"/>
          </p:cNvSpPr>
          <p:nvPr/>
        </p:nvSpPr>
        <p:spPr>
          <a:xfrm>
            <a:off x="1825625" y="4496435"/>
            <a:ext cx="8540750" cy="10528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b="1" dirty="0"/>
              <a:t>代表：关汉卿《窦娥冤》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955925" y="1061720"/>
          <a:ext cx="5532120" cy="3592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7770"/>
                <a:gridCol w="3054350"/>
              </a:tblGrid>
              <a:tr h="6654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书   名</a:t>
                      </a:r>
                      <a:endParaRPr lang="en-US" altLang="en-US" sz="2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作者及朝代</a:t>
                      </a:r>
                      <a:endParaRPr lang="en-US" altLang="en-US" sz="2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86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《三国演义》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罗贯中 元末明初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《水浒传》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施耐庵  明朝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《西游记》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吴承恩  明朝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77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《红楼梦》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曹雪芹  清朝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927225" y="5352097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05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/>
            <a:r>
              <a:rPr lang="en-US" sz="105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07055" y="416560"/>
            <a:ext cx="4003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明清四大古典小说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20140" y="4835525"/>
            <a:ext cx="92373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7030A0"/>
                </a:solidFill>
              </a:rPr>
              <a:t>1.</a:t>
            </a:r>
            <a:r>
              <a:rPr lang="zh-CN" altLang="en-US" sz="2800" b="1">
                <a:solidFill>
                  <a:srgbClr val="7030A0"/>
                </a:solidFill>
              </a:rPr>
              <a:t>文化的繁盛，总是与某一时期</a:t>
            </a:r>
            <a:r>
              <a:rPr lang="zh-CN" altLang="en-US" sz="2800" b="1">
                <a:solidFill>
                  <a:srgbClr val="7030A0"/>
                </a:solidFill>
                <a:sym typeface="+mn-ea"/>
              </a:rPr>
              <a:t>统治者的施政方略措施，</a:t>
            </a:r>
            <a:r>
              <a:rPr lang="zh-CN" altLang="en-US" sz="2800" b="1">
                <a:solidFill>
                  <a:srgbClr val="7030A0"/>
                </a:solidFill>
              </a:rPr>
              <a:t>经济发达的程度，社会总体心态、审美观等因素密切相关。</a:t>
            </a:r>
          </a:p>
          <a:p>
            <a:pPr algn="l"/>
            <a:r>
              <a:rPr lang="en-US" altLang="zh-CN" sz="2800" b="1">
                <a:solidFill>
                  <a:srgbClr val="7030A0"/>
                </a:solidFill>
              </a:rPr>
              <a:t>2.</a:t>
            </a:r>
            <a:r>
              <a:rPr lang="zh-CN" altLang="en-US" sz="2800" b="1">
                <a:solidFill>
                  <a:srgbClr val="7030A0"/>
                </a:solidFill>
              </a:rPr>
              <a:t>传统文人典雅文化发展的同时，市民世俗文化逐渐兴起。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1955" y="1399312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唐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1519" y="2669107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西夏、辽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18" y="1399312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五代十国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3586" y="3906159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北宋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8405" y="3883796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南宋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3111" y="2640319"/>
            <a:ext cx="118383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蒙古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30676" y="2578724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4495" y="2669083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西夏、金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5595769" y="154434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7585587" y="1556573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4230328" y="281351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6559344" y="281351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3598781" y="4050566"/>
            <a:ext cx="724085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8016352" y="281351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大括号 20"/>
          <p:cNvSpPr/>
          <p:nvPr/>
        </p:nvSpPr>
        <p:spPr>
          <a:xfrm flipH="1">
            <a:off x="1791297" y="2913826"/>
            <a:ext cx="508471" cy="131139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rgbClr val="000000"/>
                </a:solidFill>
              </a:ln>
            </a:endParaRPr>
          </a:p>
        </p:txBody>
      </p:sp>
      <p:sp>
        <p:nvSpPr>
          <p:cNvPr id="22" name="直角上箭头 21"/>
          <p:cNvSpPr/>
          <p:nvPr/>
        </p:nvSpPr>
        <p:spPr>
          <a:xfrm>
            <a:off x="6094982" y="3466377"/>
            <a:ext cx="2484207" cy="817344"/>
          </a:xfrm>
          <a:prstGeom prst="bentUpArrow">
            <a:avLst>
              <a:gd name="adj1" fmla="val 12560"/>
              <a:gd name="adj2" fmla="val 21992"/>
              <a:gd name="adj3" fmla="val 202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602629" y="1399311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4509537" y="1556573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83353" y="398443"/>
            <a:ext cx="42659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中国史第二册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朝代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更替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9183952" y="2784726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9573342" y="2591246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</a:t>
            </a:r>
            <a:endParaRPr lang="zh-CN" altLang="en-US" sz="3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0716008" y="2574945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</a:t>
            </a:r>
            <a:endParaRPr lang="zh-CN" altLang="en-US" sz="3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10327801" y="281351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edg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9726" y="18864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★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科技的发展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836" y="261249"/>
            <a:ext cx="4445000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81144" y="980728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造纸术</a:t>
            </a:r>
            <a:endParaRPr lang="zh-CN" altLang="en-US" sz="2800" dirty="0">
              <a:solidFill>
                <a:srgbClr val="7030A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6" name="Picture 9" descr="0100000000000011909265103768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8823" y="1988840"/>
            <a:ext cx="1680297" cy="1400915"/>
          </a:xfrm>
          <a:prstGeom prst="rect">
            <a:avLst/>
          </a:prstGeom>
          <a:noFill/>
        </p:spPr>
      </p:pic>
      <p:sp>
        <p:nvSpPr>
          <p:cNvPr id="7" name="Rectangle 50"/>
          <p:cNvSpPr>
            <a:spLocks noChangeArrowheads="1"/>
          </p:cNvSpPr>
          <p:nvPr/>
        </p:nvSpPr>
        <p:spPr bwMode="auto">
          <a:xfrm>
            <a:off x="1618823" y="1441594"/>
            <a:ext cx="4011930" cy="706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z="2000" b="1" dirty="0" smtClean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西汉时期，</a:t>
            </a:r>
            <a:endParaRPr lang="en-US" altLang="zh-CN" sz="2000" b="1" dirty="0" smtClean="0">
              <a:solidFill>
                <a:srgbClr val="6600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2000" b="1" dirty="0" smtClean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人们已经懂得了造纸术的基本方法</a:t>
            </a:r>
          </a:p>
        </p:txBody>
      </p:sp>
      <p:sp>
        <p:nvSpPr>
          <p:cNvPr id="8" name="Rectangle 50"/>
          <p:cNvSpPr>
            <a:spLocks noChangeArrowheads="1"/>
          </p:cNvSpPr>
          <p:nvPr/>
        </p:nvSpPr>
        <p:spPr bwMode="auto">
          <a:xfrm>
            <a:off x="1773014" y="3403264"/>
            <a:ext cx="4522470" cy="706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东汉时</a:t>
            </a:r>
            <a:r>
              <a:rPr lang="zh-CN" altLang="en-US" sz="2000" b="1" dirty="0" smtClean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sz="2000" b="1" dirty="0" smtClean="0">
              <a:solidFill>
                <a:srgbClr val="6600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000" b="1" dirty="0" smtClean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宦官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蔡伦</a:t>
            </a:r>
            <a:r>
              <a:rPr lang="zh-CN" altLang="en-US" sz="2000" b="1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总结前人经验，改进造纸工艺</a:t>
            </a:r>
            <a:endParaRPr lang="en-US" altLang="zh-CN" sz="2000" b="1" dirty="0">
              <a:solidFill>
                <a:srgbClr val="6600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329" y="4677456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印刷术</a:t>
            </a:r>
            <a:endParaRPr lang="zh-CN" altLang="en-US" sz="2800" dirty="0">
              <a:solidFill>
                <a:srgbClr val="7030A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329" y="5164988"/>
            <a:ext cx="3246120" cy="16300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20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唐朝时，出现雕版</a:t>
            </a:r>
            <a:r>
              <a:rPr lang="zh-CN" altLang="en-US" dirty="0" smtClean="0"/>
              <a:t>印刷；</a:t>
            </a:r>
            <a:endParaRPr lang="en-US" altLang="zh-CN" dirty="0"/>
          </a:p>
          <a:p>
            <a:r>
              <a:rPr lang="zh-CN" altLang="en-US" dirty="0"/>
              <a:t>北宋</a:t>
            </a:r>
            <a:r>
              <a:rPr lang="zh-CN" altLang="en-US" dirty="0">
                <a:solidFill>
                  <a:srgbClr val="7030A0"/>
                </a:solidFill>
              </a:rPr>
              <a:t>毕昇</a:t>
            </a:r>
            <a:r>
              <a:rPr lang="zh-CN" altLang="en-US" dirty="0"/>
              <a:t>发明活字印刷</a:t>
            </a:r>
            <a:r>
              <a:rPr lang="zh-CN" altLang="en-US" dirty="0" smtClean="0"/>
              <a:t>术。</a:t>
            </a:r>
            <a:endParaRPr lang="en-US" altLang="zh-CN" dirty="0" smtClean="0"/>
          </a:p>
          <a:p>
            <a:r>
              <a:rPr lang="zh-CN" altLang="en-US" dirty="0" smtClean="0"/>
              <a:t>元代</a:t>
            </a:r>
            <a:r>
              <a:rPr lang="zh-CN" altLang="en-US" dirty="0" smtClean="0">
                <a:solidFill>
                  <a:srgbClr val="7030A0"/>
                </a:solidFill>
              </a:rPr>
              <a:t>王祯</a:t>
            </a:r>
            <a:r>
              <a:rPr lang="zh-CN" altLang="en-US" dirty="0" smtClean="0"/>
              <a:t>发明</a:t>
            </a:r>
            <a:r>
              <a:rPr lang="zh-CN" altLang="en-US" dirty="0"/>
              <a:t>转轮排字</a:t>
            </a:r>
            <a:r>
              <a:rPr lang="zh-CN" altLang="en-US" dirty="0" smtClean="0"/>
              <a:t>法。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12224" y="3355168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指南针</a:t>
            </a:r>
            <a:endParaRPr lang="zh-CN" altLang="en-US" sz="2800" dirty="0">
              <a:solidFill>
                <a:srgbClr val="7030A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83139" y="3877969"/>
            <a:ext cx="3552572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20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战国时出现司南；</a:t>
            </a:r>
            <a:endParaRPr lang="en-US" altLang="zh-CN" dirty="0" smtClean="0"/>
          </a:p>
          <a:p>
            <a:r>
              <a:rPr lang="zh-CN" altLang="en-US" dirty="0"/>
              <a:t>宋元</a:t>
            </a:r>
            <a:r>
              <a:rPr lang="zh-CN" altLang="en-US" dirty="0" smtClean="0"/>
              <a:t>时期，成熟的指南针技术广泛应用于航海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40555" y="5201408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火药</a:t>
            </a:r>
            <a:endParaRPr lang="zh-CN" altLang="en-US" sz="2800" dirty="0">
              <a:solidFill>
                <a:srgbClr val="7030A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7" name="文本框 3"/>
          <p:cNvSpPr txBox="1">
            <a:spLocks noChangeArrowheads="1"/>
          </p:cNvSpPr>
          <p:nvPr/>
        </p:nvSpPr>
        <p:spPr bwMode="auto">
          <a:xfrm>
            <a:off x="4321938" y="5805264"/>
            <a:ext cx="4608512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20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>
                <a:sym typeface="宋体" panose="02010600030101010101" pitchFamily="2" charset="-122"/>
              </a:rPr>
              <a:t>唐朝炼丹的过程中无意发明</a:t>
            </a:r>
            <a:r>
              <a:rPr lang="zh-CN" altLang="en-US" dirty="0">
                <a:sym typeface="宋体" panose="02010600030101010101" pitchFamily="2" charset="-122"/>
              </a:rPr>
              <a:t>了</a:t>
            </a:r>
            <a:r>
              <a:rPr lang="zh-CN" altLang="en-US" dirty="0" smtClean="0">
                <a:sym typeface="宋体" panose="02010600030101010101" pitchFamily="2" charset="-122"/>
              </a:rPr>
              <a:t>火药；</a:t>
            </a:r>
            <a:endParaRPr lang="en-US" altLang="zh-CN" dirty="0" smtClean="0">
              <a:sym typeface="宋体" panose="02010600030101010101" pitchFamily="2" charset="-122"/>
            </a:endParaRPr>
          </a:p>
          <a:p>
            <a:r>
              <a:rPr lang="zh-CN" altLang="en-US" dirty="0">
                <a:sym typeface="宋体" panose="02010600030101010101" pitchFamily="2" charset="-122"/>
              </a:rPr>
              <a:t>宋</a:t>
            </a:r>
            <a:r>
              <a:rPr lang="zh-CN" altLang="en-US" dirty="0" smtClean="0">
                <a:sym typeface="宋体" panose="02010600030101010101" pitchFamily="2" charset="-122"/>
              </a:rPr>
              <a:t>元时期，由于战争的频繁激烈，</a:t>
            </a:r>
            <a:endParaRPr lang="en-US" altLang="zh-CN" dirty="0" smtClean="0">
              <a:sym typeface="宋体" panose="02010600030101010101" pitchFamily="2" charset="-122"/>
            </a:endParaRPr>
          </a:p>
          <a:p>
            <a:r>
              <a:rPr lang="zh-CN" altLang="en-US" dirty="0" smtClean="0">
                <a:sym typeface="宋体" panose="02010600030101010101" pitchFamily="2" charset="-122"/>
              </a:rPr>
              <a:t>火药</a:t>
            </a:r>
            <a:r>
              <a:rPr lang="zh-CN" altLang="en-US" dirty="0">
                <a:sym typeface="+mn-ea"/>
              </a:rPr>
              <a:t>应用于军事上出现了多种火药</a:t>
            </a:r>
            <a:r>
              <a:rPr lang="zh-CN" altLang="en-US" dirty="0" smtClean="0">
                <a:sym typeface="+mn-ea"/>
              </a:rPr>
              <a:t>武器。</a:t>
            </a:r>
            <a:endParaRPr lang="en-US" altLang="zh-CN" dirty="0">
              <a:sym typeface="+mn-ea"/>
            </a:endParaRPr>
          </a:p>
          <a:p>
            <a:endParaRPr lang="zh-CN" altLang="en-US" dirty="0">
              <a:sym typeface="宋体" panose="02010600030101010101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52" y="6021288"/>
            <a:ext cx="1648184" cy="773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036" y="5416291"/>
            <a:ext cx="1627523" cy="60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3461" y="601137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其它重要科技成果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59062" y="182815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南朝祖</a:t>
            </a:r>
            <a:r>
              <a:rPr lang="zh-CN" altLang="en-US" sz="2800" dirty="0"/>
              <a:t>冲</a:t>
            </a:r>
            <a:r>
              <a:rPr lang="zh-CN" altLang="en-US" sz="2800" dirty="0" smtClean="0"/>
              <a:t>之：“祖率”、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大明历</a:t>
            </a:r>
            <a:r>
              <a:rPr lang="en-US" altLang="zh-CN" sz="2800" dirty="0" smtClean="0"/>
              <a:t>》</a:t>
            </a:r>
          </a:p>
          <a:p>
            <a:r>
              <a:rPr lang="zh-CN" altLang="en-US" sz="2800" dirty="0" smtClean="0"/>
              <a:t>北朝：贾思勰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齐民要术</a:t>
            </a:r>
            <a:r>
              <a:rPr lang="en-US" altLang="zh-CN" sz="2800" dirty="0" smtClean="0"/>
              <a:t>》</a:t>
            </a:r>
          </a:p>
          <a:p>
            <a:r>
              <a:rPr lang="zh-CN" altLang="en-US" sz="2800" dirty="0"/>
              <a:t>明朝：宋应星《天工开物》</a:t>
            </a:r>
          </a:p>
          <a:p>
            <a:pPr marL="0" indent="0">
              <a:buNone/>
            </a:pPr>
            <a:r>
              <a:rPr lang="zh-CN" altLang="en-US" sz="2800" dirty="0"/>
              <a:t>            徐光启《农政全书》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1704" y="980728"/>
            <a:ext cx="2818656" cy="1143000"/>
          </a:xfrm>
        </p:spPr>
        <p:txBody>
          <a:bodyPr>
            <a:normAutofit/>
          </a:bodyPr>
          <a:lstStyle/>
          <a:p>
            <a:r>
              <a:rPr lang="zh-CN" altLang="en-US" sz="3200" b="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医学发展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41" y="2072149"/>
            <a:ext cx="6552728" cy="112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815715" y="3119120"/>
            <a:ext cx="413131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buFontTx/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明朝</a:t>
            </a: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李时珍</a:t>
            </a:r>
            <a:r>
              <a:rPr lang="en-US" altLang="zh-CN" sz="2800" b="1" noProof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《</a:t>
            </a:r>
            <a:r>
              <a:rPr lang="zh-CN" altLang="en-US" sz="2800" b="1" noProof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本草纲目</a:t>
            </a:r>
            <a:r>
              <a:rPr lang="en-US" altLang="zh-CN" sz="2800" b="1" noProof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》</a:t>
            </a:r>
            <a:endParaRPr kumimoji="0" lang="en-US" altLang="zh-CN" sz="2800" b="1" kern="1200" cap="none" spc="0" normalizeH="0" baseline="0" noProof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algn="ctr" defTabSz="914400">
              <a:buClrTx/>
              <a:buSzTx/>
              <a:buFontTx/>
              <a:defRPr/>
            </a:pPr>
            <a:r>
              <a:rPr lang="zh-CN" altLang="en-US" sz="2800" b="1" noProof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东方医药巨典</a:t>
            </a:r>
            <a:endParaRPr kumimoji="0" lang="zh-CN" altLang="en-US" sz="2800" b="1" kern="1200" cap="none" spc="0" normalizeH="0" baseline="0" noProof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algn="ctr"/>
            <a:endParaRPr kumimoji="0" lang="zh-CN" altLang="en-US" sz="2800" b="1" kern="1200" cap="none" spc="0" normalizeH="0" baseline="0" noProof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</a:t>
            </a:r>
            <a:r>
              <a:rPr lang="zh-CN" altLang="en-US" dirty="0"/>
              <a:t>大一统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sz="2400" dirty="0" smtClean="0">
                <a:solidFill>
                  <a:srgbClr val="FF0000"/>
                </a:solidFill>
              </a:rPr>
              <a:t>政治制度： </a:t>
            </a:r>
            <a:r>
              <a:rPr lang="zh-CN" altLang="en-US" sz="2400" dirty="0" smtClean="0"/>
              <a:t>专制皇权强化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</a:t>
            </a:r>
            <a:r>
              <a:rPr lang="zh-CN" altLang="en-US" sz="2400" dirty="0" smtClean="0"/>
              <a:t>地方管理加强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lang="zh-CN" altLang="en-US" sz="2400" dirty="0" smtClean="0">
                <a:solidFill>
                  <a:srgbClr val="FF0000"/>
                </a:solidFill>
              </a:rPr>
              <a:t>思想文化： </a:t>
            </a:r>
            <a:r>
              <a:rPr lang="zh-CN" altLang="en-US" sz="2400" dirty="0" smtClean="0"/>
              <a:t>“儒外法内”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</a:t>
            </a:r>
            <a:r>
              <a:rPr lang="zh-CN" altLang="en-US" sz="2400" dirty="0" smtClean="0"/>
              <a:t>加强思想统一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sz="2400" dirty="0" smtClean="0">
                <a:solidFill>
                  <a:srgbClr val="FF0000"/>
                </a:solidFill>
              </a:rPr>
              <a:t>社会经济：  </a:t>
            </a:r>
            <a:r>
              <a:rPr lang="zh-CN" altLang="en-US" sz="2400" dirty="0" smtClean="0"/>
              <a:t>各业不断发展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</a:t>
            </a:r>
            <a:r>
              <a:rPr lang="zh-CN" altLang="en-US" sz="2400" dirty="0" smtClean="0"/>
              <a:t>经济重心南移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7992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1" y="1045186"/>
            <a:ext cx="10219328" cy="4759325"/>
          </a:xfrm>
        </p:spPr>
      </p:pic>
    </p:spTree>
    <p:extLst>
      <p:ext uri="{BB962C8B-B14F-4D97-AF65-F5344CB8AC3E}">
        <p14:creationId xmlns:p14="http://schemas.microsoft.com/office/powerpoint/2010/main" val="2763666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360" y="1124585"/>
            <a:ext cx="6062980" cy="508635"/>
          </a:xfrm>
        </p:spPr>
        <p:txBody>
          <a:bodyPr>
            <a:normAutofit fontScale="90000"/>
          </a:bodyPr>
          <a:lstStyle/>
          <a:p>
            <a:r>
              <a:rPr lang="zh-CN" altLang="en-US" sz="4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重要的</a:t>
            </a:r>
            <a:r>
              <a:rPr sz="480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学</a:t>
            </a:r>
            <a:r>
              <a:rPr lang="zh-CN" altLang="en-US" sz="4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史方法掌握</a:t>
            </a:r>
          </a:p>
        </p:txBody>
      </p:sp>
      <p:sp>
        <p:nvSpPr>
          <p:cNvPr id="3" name="内容占位符 2"/>
          <p:cNvSpPr txBox="1">
            <a:spLocks noGrp="1"/>
          </p:cNvSpPr>
          <p:nvPr>
            <p:ph idx="1"/>
          </p:nvPr>
        </p:nvSpPr>
        <p:spPr>
          <a:xfrm>
            <a:off x="1910715" y="2044700"/>
            <a:ext cx="7430770" cy="2939415"/>
          </a:xfr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320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史料的分类</a:t>
            </a: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320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文学艺术作品的证史价值</a:t>
            </a: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320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用“动机”（主观）和“后果”（客观）的模式评价历史事件</a:t>
            </a: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lang="en-US" altLang="zh-CN" sz="3200" smtClean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735" y="1884115"/>
            <a:ext cx="10969200" cy="705600"/>
          </a:xfrm>
        </p:spPr>
        <p:txBody>
          <a:bodyPr/>
          <a:lstStyle/>
          <a:p>
            <a:r>
              <a:rPr lang="en-US" altLang="zh-CN" sz="32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①</a:t>
            </a:r>
            <a:r>
              <a:rPr sz="32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文献史料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870" y="2676525"/>
            <a:ext cx="9941560" cy="3493770"/>
          </a:xfrm>
        </p:spPr>
        <p:txBody>
          <a:bodyPr>
            <a:noAutofit/>
          </a:bodyPr>
          <a:lstStyle/>
          <a:p>
            <a:r>
              <a:rPr lang="zh-CN" altLang="en-US" sz="2000"/>
              <a:t>1、种类：①以纸张为载体的：如：官私史书、文书档案、地方史乘、传记谱牒、文集日记、野史笔记，书籍、报刊、杂志、信件等</a:t>
            </a:r>
          </a:p>
          <a:p>
            <a:r>
              <a:rPr lang="zh-CN" altLang="en-US" sz="2000"/>
              <a:t>               ②以电子媒介为载体的: 如：电子邮件、BBS跟帖、博客、微博、微信等</a:t>
            </a:r>
          </a:p>
          <a:p>
            <a:r>
              <a:rPr lang="zh-CN" altLang="en-US" sz="2000"/>
              <a:t>2、地位：最主要的史料载体，使文化知识得以流传后世</a:t>
            </a:r>
          </a:p>
          <a:p>
            <a:r>
              <a:rPr lang="zh-CN" altLang="en-US" sz="2000"/>
              <a:t>3、</a:t>
            </a:r>
            <a:r>
              <a:rPr lang="zh-CN" altLang="en-US" sz="2000" b="1">
                <a:solidFill>
                  <a:srgbClr val="FF0000"/>
                </a:solidFill>
              </a:rPr>
              <a:t>局限： 个人因素（阶级立场、个人修养）、 政治因素（政治权势纂改历史）</a:t>
            </a:r>
          </a:p>
          <a:p>
            <a:r>
              <a:rPr lang="zh-CN" altLang="en-US" sz="2000" b="1">
                <a:solidFill>
                  <a:srgbClr val="FF0000"/>
                </a:solidFill>
              </a:rPr>
              <a:t>                时代因素（研究方法、角度）</a:t>
            </a:r>
          </a:p>
        </p:txBody>
      </p:sp>
      <p:sp>
        <p:nvSpPr>
          <p:cNvPr id="28674" name="Rectangle 2"/>
          <p:cNvSpPr>
            <a:spLocks noGrp="1" noRot="1" noChangeArrowheads="1"/>
          </p:cNvSpPr>
          <p:nvPr/>
        </p:nvSpPr>
        <p:spPr>
          <a:xfrm>
            <a:off x="3237230" y="821055"/>
            <a:ext cx="5095240" cy="11430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l" eaLnBrk="1" hangingPunct="1"/>
            <a:r>
              <a:rPr lang="zh-CN" altLang="en-US" sz="2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文献史料</a:t>
            </a:r>
            <a:r>
              <a:rPr kumimoji="1" lang="en-US" altLang="zh-CN" sz="2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实物史料</a:t>
            </a:r>
            <a:r>
              <a:rPr kumimoji="1" lang="en-US" altLang="zh-CN" sz="2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口述史料</a:t>
            </a:r>
          </a:p>
        </p:txBody>
      </p:sp>
      <p:sp>
        <p:nvSpPr>
          <p:cNvPr id="4" name="矩形 3"/>
          <p:cNvSpPr/>
          <p:nvPr/>
        </p:nvSpPr>
        <p:spPr>
          <a:xfrm>
            <a:off x="3647728" y="260648"/>
            <a:ext cx="35356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4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zh-CN" altLang="en-US" sz="4400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史料的分类</a:t>
            </a:r>
            <a:endParaRPr lang="en-US" altLang="zh-CN" sz="4400" dirty="0">
              <a:solidFill>
                <a:srgbClr val="00206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0691" y="1883896"/>
            <a:ext cx="53498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例：练习册第一册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 14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26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30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48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615" y="242640"/>
            <a:ext cx="10969200" cy="705600"/>
          </a:xfrm>
        </p:spPr>
        <p:txBody>
          <a:bodyPr>
            <a:normAutofit/>
          </a:bodyPr>
          <a:lstStyle/>
          <a:p>
            <a:r>
              <a:rPr sz="32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②实物史料</a:t>
            </a:r>
            <a:endParaRPr lang="zh-CN" altLang="en-US" sz="320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948110"/>
            <a:ext cx="10969200" cy="4759200"/>
          </a:xfrm>
        </p:spPr>
        <p:txBody>
          <a:bodyPr/>
          <a:lstStyle/>
          <a:p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</a:t>
            </a:r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种类：</a:t>
            </a:r>
            <a:r>
              <a:rPr sz="20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考古遗迹和遗物都属于实物史料。</a:t>
            </a:r>
            <a:endParaRPr lang="zh-CN" altLang="en-US" sz="2000"/>
          </a:p>
          <a:p>
            <a:r>
              <a:rPr lang="zh-CN" altLang="en-US" sz="2000"/>
              <a:t>2</a:t>
            </a:r>
            <a:r>
              <a:rPr sz="2000">
                <a:sym typeface="+mn-ea"/>
              </a:rPr>
              <a:t>．</a:t>
            </a:r>
            <a:r>
              <a:rPr lang="zh-CN" altLang="en-US" sz="2000"/>
              <a:t>地位： </a:t>
            </a:r>
          </a:p>
          <a:p>
            <a:r>
              <a:rPr lang="zh-CN" altLang="en-US" sz="2000"/>
              <a:t>①</a:t>
            </a:r>
            <a:r>
              <a:rPr lang="zh-CN" altLang="en-US" sz="2000" b="1">
                <a:solidFill>
                  <a:srgbClr val="FF0000"/>
                </a:solidFill>
              </a:rPr>
              <a:t>比文献资料可信。</a:t>
            </a:r>
            <a:endParaRPr lang="zh-CN" altLang="en-US" sz="2000"/>
          </a:p>
          <a:p>
            <a:r>
              <a:rPr lang="zh-CN" altLang="en-US" sz="2000"/>
              <a:t>②关于史前和上古的历史，实物史料显得特别重要。</a:t>
            </a:r>
          </a:p>
          <a:p>
            <a:r>
              <a:rPr lang="zh-CN" altLang="en-US" sz="2000"/>
              <a:t>③与文史资料相互参证，从差异中寻找历史的真实，还可以弥补文献的不足。</a:t>
            </a:r>
          </a:p>
          <a:p>
            <a:r>
              <a:rPr lang="zh-CN" altLang="en-US" sz="2000"/>
              <a:t>3．局限：   </a:t>
            </a:r>
          </a:p>
          <a:p>
            <a:r>
              <a:rPr lang="zh-CN" altLang="en-US" sz="2000"/>
              <a:t>a.它们可能只是很小的一个碎片，并不一定能展示历史的全貌。</a:t>
            </a:r>
          </a:p>
          <a:p>
            <a:r>
              <a:rPr lang="zh-CN" altLang="en-US" sz="2000"/>
              <a:t>b.对有些器物，人们还只能猜测它们的意义，并不能做出准确的判断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34870" y="5262880"/>
            <a:ext cx="729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与其他史料参照</a:t>
            </a:r>
            <a:r>
              <a:rPr lang="zh-CN" altLang="en-US" sz="2000" b="1">
                <a:solidFill>
                  <a:srgbClr val="FF0000"/>
                </a:solidFill>
              </a:rPr>
              <a:t>：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表层：可以反映出当时的生产制造技术、工艺水平等；</a:t>
            </a:r>
          </a:p>
          <a:p>
            <a:r>
              <a:rPr lang="zh-CN" altLang="en-US" sz="2000">
                <a:solidFill>
                  <a:srgbClr val="FF0000"/>
                </a:solidFill>
              </a:rPr>
              <a:t>深层：一定程度上反映当时的政治、经济、社会等方面的信息。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③口述史料</a:t>
            </a:r>
            <a:endParaRPr lang="zh-CN" altLang="en-US" sz="320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口头讲述并被记录下来的史料。</a:t>
            </a:r>
          </a:p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1．种类：神话、传说、故事、史诗、俗谚、遗训，回忆录、对话录、采访记、座谈录等。</a:t>
            </a:r>
          </a:p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2．局限： </a:t>
            </a:r>
          </a:p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①经过一代又一代人的传承，口述资料会与本来面貌有较大差距；</a:t>
            </a:r>
          </a:p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②在史诗、神话、传说、故事当中，也会有大量创造和虚构的情节；</a:t>
            </a:r>
          </a:p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③当事人回忆也难免不准确或不全面；</a:t>
            </a:r>
          </a:p>
          <a:p>
            <a:r>
              <a:rPr sz="2000" b="1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④当事人有自己的主观立场，甚至叙事可能有修改、遗漏等情况。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866" t="3774" r="16092" b="13017"/>
          <a:stretch>
            <a:fillRect/>
          </a:stretch>
        </p:blipFill>
        <p:spPr>
          <a:xfrm>
            <a:off x="274955" y="147955"/>
            <a:ext cx="11642725" cy="65620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63750" y="1029970"/>
            <a:ext cx="9228455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28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原始材料（第一手材料）</a:t>
            </a:r>
            <a:r>
              <a:rPr kumimoji="1" lang="en-US" altLang="zh-CN" sz="28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1" lang="zh-CN" altLang="en-US" sz="28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第二手材料（转手材料）</a:t>
            </a:r>
          </a:p>
        </p:txBody>
      </p:sp>
      <p:sp>
        <p:nvSpPr>
          <p:cNvPr id="276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04340" y="1988820"/>
            <a:ext cx="8644255" cy="4526280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※</a:t>
            </a:r>
            <a:r>
              <a:rPr lang="zh-CN" altLang="en-US" sz="2400" b="1" dirty="0" smtClean="0">
                <a:ea typeface="黑体" panose="02010609060101010101" pitchFamily="49" charset="-122"/>
              </a:rPr>
              <a:t>在历史资料研究中，无论是文字的、实物的资料，还是口头叙说的材料，凡是由</a:t>
            </a:r>
            <a:r>
              <a:rPr lang="zh-CN" altLang="en-US" sz="24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当事人</a:t>
            </a:r>
            <a:r>
              <a:rPr lang="zh-CN" altLang="en-US" sz="2400" b="1" dirty="0" smtClean="0">
                <a:ea typeface="黑体" panose="02010609060101010101" pitchFamily="49" charset="-122"/>
              </a:rPr>
              <a:t>根据亲身经历写成或叙述的资料，或由</a:t>
            </a:r>
            <a:r>
              <a:rPr lang="zh-CN" altLang="en-US" sz="24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同时代人</a:t>
            </a:r>
            <a:r>
              <a:rPr lang="zh-CN" altLang="en-US" sz="2400" b="1" dirty="0" smtClean="0">
                <a:ea typeface="黑体" panose="02010609060101010101" pitchFamily="49" charset="-122"/>
              </a:rPr>
              <a:t>甚至距离那个时代比较接近的人记录下来的资料都属于原始材料（第一手材料），是比较直接的证据。</a:t>
            </a:r>
          </a:p>
          <a:p>
            <a:pPr eaLnBrk="1" hangingPunct="1"/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※</a:t>
            </a:r>
            <a:r>
              <a:rPr lang="zh-CN" altLang="en-US" sz="2400" b="1" dirty="0" smtClean="0">
                <a:ea typeface="黑体" panose="02010609060101010101" pitchFamily="49" charset="-122"/>
              </a:rPr>
              <a:t>后人的有关说法，以及后人运用一手材料所作的研究和诠释，则是比较间接的证据，我们称之为第二手材料（转手材料）。</a:t>
            </a:r>
          </a:p>
        </p:txBody>
      </p:sp>
      <p:sp>
        <p:nvSpPr>
          <p:cNvPr id="4" name="矩形 3"/>
          <p:cNvSpPr/>
          <p:nvPr/>
        </p:nvSpPr>
        <p:spPr>
          <a:xfrm>
            <a:off x="3638600" y="404664"/>
            <a:ext cx="29768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4400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史料的分类</a:t>
            </a:r>
            <a:endParaRPr lang="en-US" altLang="zh-CN" sz="4400" dirty="0">
              <a:solidFill>
                <a:srgbClr val="00206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87688" y="5517232"/>
            <a:ext cx="31959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例：练习册第一册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P11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3512" y="548680"/>
            <a:ext cx="8229600" cy="11430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zh-CN" altLang="en-US" sz="3200" b="1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文学艺术</a:t>
            </a:r>
            <a:r>
              <a:rPr lang="zh-CN" altLang="en-US" sz="3200" b="1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作品的证史</a:t>
            </a:r>
            <a:r>
              <a:rPr lang="zh-CN" altLang="en-US" sz="3200" b="1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价值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2063552" y="1491533"/>
            <a:ext cx="8229600" cy="303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indent="0">
              <a:buNone/>
            </a:pP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文学艺术作品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绝非信史，但可以反映：</a:t>
            </a:r>
            <a:endParaRPr kumimoji="1"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作者本人的主观情感、价值观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等；</a:t>
            </a:r>
            <a:endParaRPr kumimoji="1"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作品所体现的时代背景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；</a:t>
            </a:r>
            <a:endParaRPr kumimoji="1"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可以反映一个时期普遍存在的社会心态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9696" y="4869160"/>
            <a:ext cx="35013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例：练习册第二册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P7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1"/>
          <p:cNvSpPr>
            <a:spLocks noChangeArrowheads="1"/>
          </p:cNvSpPr>
          <p:nvPr/>
        </p:nvSpPr>
        <p:spPr bwMode="auto">
          <a:xfrm>
            <a:off x="2057400" y="1124744"/>
            <a:ext cx="67818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/>
              <a:t>运用史料时应坚持的方法或原则</a:t>
            </a:r>
          </a:p>
        </p:txBody>
      </p:sp>
      <p:sp>
        <p:nvSpPr>
          <p:cNvPr id="38915" name="矩形 2"/>
          <p:cNvSpPr>
            <a:spLocks noChangeArrowheads="1"/>
          </p:cNvSpPr>
          <p:nvPr/>
        </p:nvSpPr>
        <p:spPr bwMode="auto">
          <a:xfrm>
            <a:off x="1828800" y="2057400"/>
            <a:ext cx="861060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</a:rPr>
              <a:t>1.</a:t>
            </a:r>
            <a:r>
              <a:rPr lang="zh-CN" altLang="en-US" sz="2400" b="1" dirty="0">
                <a:solidFill>
                  <a:srgbClr val="002060"/>
                </a:solidFill>
              </a:rPr>
              <a:t>重视史料来源的真实性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，</a:t>
            </a:r>
            <a:r>
              <a:rPr lang="zh-CN" altLang="en-US" sz="2400" b="1" dirty="0">
                <a:solidFill>
                  <a:srgbClr val="002060"/>
                </a:solidFill>
              </a:rPr>
              <a:t>尽量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选取</a:t>
            </a:r>
            <a:r>
              <a:rPr lang="zh-CN" altLang="en-US" sz="2400" b="1" dirty="0">
                <a:solidFill>
                  <a:srgbClr val="FF0000"/>
                </a:solidFill>
              </a:rPr>
              <a:t>第一手（原始）史料</a:t>
            </a:r>
            <a:r>
              <a:rPr lang="zh-CN" altLang="en-US" sz="2400" b="1" dirty="0">
                <a:solidFill>
                  <a:srgbClr val="002060"/>
                </a:solidFill>
              </a:rPr>
              <a:t>。</a:t>
            </a:r>
          </a:p>
          <a:p>
            <a:r>
              <a:rPr lang="en-US" altLang="zh-CN" sz="2400" b="1" dirty="0" smtClean="0">
                <a:solidFill>
                  <a:srgbClr val="002060"/>
                </a:solidFill>
              </a:rPr>
              <a:t>2</a:t>
            </a:r>
            <a:r>
              <a:rPr lang="en-US" altLang="zh-CN" sz="2400" b="1" dirty="0">
                <a:solidFill>
                  <a:srgbClr val="002060"/>
                </a:solidFill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将</a:t>
            </a:r>
            <a:r>
              <a:rPr lang="zh-CN" altLang="en-US" sz="2400" b="1" dirty="0">
                <a:solidFill>
                  <a:srgbClr val="002060"/>
                </a:solidFill>
              </a:rPr>
              <a:t>历史事件放在</a:t>
            </a:r>
            <a:r>
              <a:rPr lang="zh-CN" altLang="en-US" sz="2400" b="1" dirty="0">
                <a:solidFill>
                  <a:srgbClr val="FF0000"/>
                </a:solidFill>
              </a:rPr>
              <a:t>特定的历史环境下</a:t>
            </a:r>
            <a:r>
              <a:rPr lang="zh-CN" altLang="en-US" sz="2400" b="1" dirty="0">
                <a:solidFill>
                  <a:srgbClr val="002060"/>
                </a:solidFill>
              </a:rPr>
              <a:t>进行。</a:t>
            </a:r>
          </a:p>
          <a:p>
            <a:r>
              <a:rPr lang="en-US" altLang="zh-CN" sz="2400" b="1" dirty="0" smtClean="0">
                <a:solidFill>
                  <a:srgbClr val="002060"/>
                </a:solidFill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</a:rPr>
              <a:t>.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孤证</a:t>
            </a:r>
            <a:r>
              <a:rPr lang="zh-CN" altLang="en-US" sz="2400" b="1" dirty="0">
                <a:solidFill>
                  <a:srgbClr val="FF0000"/>
                </a:solidFill>
              </a:rPr>
              <a:t>不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立，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尽量采用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考古</a:t>
            </a:r>
            <a:r>
              <a:rPr lang="zh-CN" altLang="en-US" sz="2400" b="1" dirty="0">
                <a:solidFill>
                  <a:srgbClr val="FF0000"/>
                </a:solidFill>
              </a:rPr>
              <a:t>与文献相互印证</a:t>
            </a:r>
            <a:r>
              <a:rPr lang="zh-CN" altLang="en-US" sz="2400" b="1" dirty="0">
                <a:solidFill>
                  <a:srgbClr val="002060"/>
                </a:solidFill>
              </a:rPr>
              <a:t>的二重证法。</a:t>
            </a:r>
          </a:p>
          <a:p>
            <a:r>
              <a:rPr lang="en-US" altLang="zh-CN" sz="2400" b="1" dirty="0">
                <a:solidFill>
                  <a:srgbClr val="002060"/>
                </a:solidFill>
              </a:rPr>
              <a:t>4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鉴于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叙史者</a:t>
            </a:r>
            <a:r>
              <a:rPr lang="zh-CN" altLang="en-US" sz="2400" b="1" dirty="0">
                <a:solidFill>
                  <a:srgbClr val="FF0000"/>
                </a:solidFill>
              </a:rPr>
              <a:t>的立场、角度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不同会导致对某人物或事件的评价不同，</a:t>
            </a:r>
            <a:r>
              <a:rPr lang="zh-CN" altLang="en-US" sz="2400" b="1" dirty="0">
                <a:solidFill>
                  <a:srgbClr val="002060"/>
                </a:solidFill>
              </a:rPr>
              <a:t>所以须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搜集多</a:t>
            </a:r>
            <a:r>
              <a:rPr lang="zh-CN" altLang="en-US" sz="2400" b="1" dirty="0">
                <a:solidFill>
                  <a:srgbClr val="FF0000"/>
                </a:solidFill>
              </a:rPr>
              <a:t>方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面</a:t>
            </a:r>
            <a:r>
              <a:rPr lang="zh-CN" altLang="en-US" sz="2400" b="1" dirty="0">
                <a:solidFill>
                  <a:srgbClr val="FF0000"/>
                </a:solidFill>
              </a:rPr>
              <a:t>的史料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</a:rPr>
              <a:t>多角度地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论证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。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6605" y="588645"/>
            <a:ext cx="10078720" cy="1496695"/>
          </a:xfrm>
        </p:spPr>
        <p:txBody>
          <a:bodyPr>
            <a:normAutofit/>
          </a:bodyPr>
          <a:lstStyle/>
          <a:p>
            <a:pPr marL="342900" lvl="0" indent="26670" algn="l">
              <a:spcBef>
                <a:spcPct val="2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用“动机”（主观）和“后果”（客观）的模式评价历史</a:t>
            </a:r>
            <a:r>
              <a:rPr lang="zh-CN" altLang="en-US" sz="3200" b="1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1927280"/>
            <a:ext cx="10969200" cy="4759200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</a:rPr>
              <a:t>动机通常指的是历史当事人的目的或计划</a:t>
            </a:r>
            <a:endParaRPr lang="en-US" altLang="zh-CN" sz="2800" b="1" dirty="0" smtClean="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后果指的</a:t>
            </a: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</a:rPr>
              <a:t>是某历史事件对当时及后世产生的影响（可从积极方面、消极方面等来论述）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1664" y="3861048"/>
            <a:ext cx="38811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例：练习册第二册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P4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P16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935" y="810895"/>
            <a:ext cx="6610350" cy="923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30" y="1851025"/>
            <a:ext cx="6943725" cy="439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608" y="162926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★</a:t>
            </a:r>
            <a:r>
              <a:rPr lang="zh-CN" altLang="en-US" sz="3200" dirty="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政治制度的沿革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0839" y="812611"/>
            <a:ext cx="27494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夏：世袭制替代禅让制</a:t>
            </a:r>
            <a:endParaRPr lang="en-US" altLang="zh-CN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1" y="1858445"/>
            <a:ext cx="2786063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67808" y="1435415"/>
            <a:ext cx="25626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汉：汉武帝</a:t>
            </a:r>
            <a:r>
              <a:rPr lang="zh-CN" altLang="en-US" sz="20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大一统</a:t>
            </a:r>
            <a:endParaRPr lang="en-US" altLang="zh-CN" sz="2000" b="1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罢黜百家，独尊</a:t>
            </a:r>
            <a:r>
              <a:rPr lang="zh-CN" altLang="en-US" sz="20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儒术（董仲舒）</a:t>
            </a:r>
            <a:endParaRPr lang="en-US" altLang="zh-CN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设立“十三”州刺史监察地方</a:t>
            </a:r>
          </a:p>
          <a:p>
            <a:endParaRPr lang="zh-CN" altLang="en-US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0336" y="849331"/>
            <a:ext cx="14670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周：分封制</a:t>
            </a:r>
            <a:endParaRPr lang="en-US" altLang="zh-CN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3512" y="1422176"/>
            <a:ext cx="25360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秦：中央集权制初创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3627" y="1439861"/>
            <a:ext cx="22493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隋唐：三省六部制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69"/>
          <a:stretch>
            <a:fillRect/>
          </a:stretch>
        </p:blipFill>
        <p:spPr bwMode="auto">
          <a:xfrm>
            <a:off x="7041873" y="1839971"/>
            <a:ext cx="3346582" cy="17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95698" y="4797152"/>
            <a:ext cx="353975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宋：强化中央集权，强干弱枝</a:t>
            </a:r>
            <a:endParaRPr lang="en-US" altLang="zh-CN" dirty="0"/>
          </a:p>
          <a:p>
            <a:r>
              <a:rPr lang="zh-CN" altLang="en-US" dirty="0" smtClean="0"/>
              <a:t>    重</a:t>
            </a:r>
            <a:r>
              <a:rPr lang="zh-CN" altLang="en-US" dirty="0"/>
              <a:t>文轻武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33666" y="3724620"/>
            <a:ext cx="173316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元：行省制度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666" y="4120112"/>
            <a:ext cx="3962733" cy="273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内容占位符 2"/>
          <p:cNvSpPr txBox="1">
            <a:spLocks noGrp="1"/>
          </p:cNvSpPr>
          <p:nvPr>
            <p:ph idx="1"/>
          </p:nvPr>
        </p:nvSpPr>
        <p:spPr>
          <a:xfrm>
            <a:off x="3260090" y="315595"/>
            <a:ext cx="4683760" cy="491490"/>
          </a:xfrm>
          <a:noFill/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algn="l">
              <a:buClrTx/>
              <a:buSzTx/>
              <a:buFontTx/>
              <a:buNone/>
            </a:pPr>
            <a:r>
              <a:rPr lang="zh-CN" altLang="en-US" dirty="0">
                <a:sym typeface="+mn-ea"/>
              </a:rPr>
              <a:t>明清两朝加强君主专制统治的主要措施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694885" y="3501628"/>
            <a:ext cx="1248410" cy="1085850"/>
            <a:chOff x="5225143" y="3026229"/>
            <a:chExt cx="1664547" cy="1447800"/>
          </a:xfrm>
        </p:grpSpPr>
        <p:sp>
          <p:nvSpPr>
            <p:cNvPr id="4" name="椭圆 3"/>
            <p:cNvSpPr/>
            <p:nvPr/>
          </p:nvSpPr>
          <p:spPr bwMode="auto">
            <a:xfrm>
              <a:off x="5225143" y="3026229"/>
              <a:ext cx="1524000" cy="14478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17" name="文本框 4"/>
            <p:cNvSpPr txBox="1"/>
            <p:nvPr/>
          </p:nvSpPr>
          <p:spPr>
            <a:xfrm>
              <a:off x="5334363" y="3365742"/>
              <a:ext cx="1555327" cy="798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eaLnBrk="0" hangingPunct="0">
                <a:buSzTx/>
              </a:pPr>
              <a:r>
                <a:rPr lang="zh-CN" altLang="en-US" sz="1650" b="1" dirty="0">
                  <a:solidFill>
                    <a:srgbClr val="2525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加强君主</a:t>
              </a:r>
              <a:endParaRPr lang="en-US" altLang="zh-CN" sz="1650" b="1" dirty="0">
                <a:solidFill>
                  <a:srgbClr val="2525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hangingPunct="0">
                <a:buSzTx/>
              </a:pPr>
              <a:r>
                <a:rPr lang="zh-CN" altLang="en-US" sz="1650" b="1" dirty="0">
                  <a:solidFill>
                    <a:srgbClr val="2525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专制统治</a:t>
              </a:r>
            </a:p>
          </p:txBody>
        </p:sp>
      </p:grpSp>
      <p:cxnSp>
        <p:nvCxnSpPr>
          <p:cNvPr id="8" name="直接连接符 7"/>
          <p:cNvCxnSpPr/>
          <p:nvPr/>
        </p:nvCxnSpPr>
        <p:spPr bwMode="auto">
          <a:xfrm flipH="1">
            <a:off x="5976938" y="4044554"/>
            <a:ext cx="717947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022181" y="3654028"/>
            <a:ext cx="672704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明朝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5976938" y="3126581"/>
            <a:ext cx="0" cy="1747838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 bwMode="auto">
          <a:xfrm flipH="1" flipV="1">
            <a:off x="5716191" y="3125391"/>
            <a:ext cx="260747" cy="1191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 bwMode="auto">
          <a:xfrm flipH="1">
            <a:off x="5716191" y="4854179"/>
            <a:ext cx="260747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 bwMode="auto">
          <a:xfrm>
            <a:off x="4916091" y="2969419"/>
            <a:ext cx="800100" cy="353616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明太祖</a:t>
            </a:r>
          </a:p>
        </p:txBody>
      </p:sp>
      <p:sp>
        <p:nvSpPr>
          <p:cNvPr id="25" name="圆角矩形 24"/>
          <p:cNvSpPr/>
          <p:nvPr/>
        </p:nvSpPr>
        <p:spPr bwMode="auto">
          <a:xfrm>
            <a:off x="4916091" y="4698206"/>
            <a:ext cx="800100" cy="35242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明成祖</a:t>
            </a:r>
          </a:p>
        </p:txBody>
      </p:sp>
      <p:cxnSp>
        <p:nvCxnSpPr>
          <p:cNvPr id="15" name="直接连接符 14"/>
          <p:cNvCxnSpPr/>
          <p:nvPr/>
        </p:nvCxnSpPr>
        <p:spPr bwMode="auto">
          <a:xfrm flipH="1">
            <a:off x="4681538" y="3146822"/>
            <a:ext cx="234554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 bwMode="auto">
          <a:xfrm>
            <a:off x="4681538" y="2615804"/>
            <a:ext cx="0" cy="108585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 bwMode="auto">
          <a:xfrm flipH="1">
            <a:off x="4448175" y="2615804"/>
            <a:ext cx="233363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 bwMode="auto">
          <a:xfrm>
            <a:off x="3567430" y="2402840"/>
            <a:ext cx="957580" cy="35369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加强皇权</a:t>
            </a:r>
          </a:p>
        </p:txBody>
      </p:sp>
      <p:cxnSp>
        <p:nvCxnSpPr>
          <p:cNvPr id="26" name="直接连接符 25"/>
          <p:cNvCxnSpPr/>
          <p:nvPr/>
        </p:nvCxnSpPr>
        <p:spPr bwMode="auto">
          <a:xfrm flipH="1">
            <a:off x="3330179" y="2603897"/>
            <a:ext cx="234554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3328988" y="2253854"/>
            <a:ext cx="0" cy="683419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 bwMode="auto">
          <a:xfrm flipH="1">
            <a:off x="3094435" y="2264569"/>
            <a:ext cx="234554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 bwMode="auto">
          <a:xfrm>
            <a:off x="1753235" y="2076450"/>
            <a:ext cx="1340485" cy="35369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中央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废丞相</a:t>
            </a:r>
          </a:p>
        </p:txBody>
      </p:sp>
      <p:cxnSp>
        <p:nvCxnSpPr>
          <p:cNvPr id="32" name="直接连接符 31"/>
          <p:cNvCxnSpPr/>
          <p:nvPr/>
        </p:nvCxnSpPr>
        <p:spPr bwMode="auto">
          <a:xfrm flipH="1">
            <a:off x="3093244" y="2937272"/>
            <a:ext cx="234554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 bwMode="auto">
          <a:xfrm>
            <a:off x="1753235" y="2552065"/>
            <a:ext cx="1341120" cy="640080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地方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废除行中书省，设三司</a:t>
            </a:r>
          </a:p>
        </p:txBody>
      </p:sp>
      <p:cxnSp>
        <p:nvCxnSpPr>
          <p:cNvPr id="34" name="直接连接符 33"/>
          <p:cNvCxnSpPr/>
          <p:nvPr/>
        </p:nvCxnSpPr>
        <p:spPr bwMode="auto">
          <a:xfrm flipH="1">
            <a:off x="4448175" y="3145631"/>
            <a:ext cx="233363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 bwMode="auto">
          <a:xfrm>
            <a:off x="3564890" y="2958465"/>
            <a:ext cx="959485" cy="35369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设锦衣卫</a:t>
            </a:r>
          </a:p>
        </p:txBody>
      </p:sp>
      <p:cxnSp>
        <p:nvCxnSpPr>
          <p:cNvPr id="36" name="直接连接符 35"/>
          <p:cNvCxnSpPr/>
          <p:nvPr/>
        </p:nvCxnSpPr>
        <p:spPr bwMode="auto">
          <a:xfrm flipH="1">
            <a:off x="4448175" y="3688556"/>
            <a:ext cx="233363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 bwMode="auto">
          <a:xfrm>
            <a:off x="3465195" y="3512185"/>
            <a:ext cx="1059180" cy="35369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八股取士</a:t>
            </a:r>
          </a:p>
        </p:txBody>
      </p:sp>
      <p:cxnSp>
        <p:nvCxnSpPr>
          <p:cNvPr id="51" name="直接连接符 50"/>
          <p:cNvCxnSpPr/>
          <p:nvPr/>
        </p:nvCxnSpPr>
        <p:spPr bwMode="auto">
          <a:xfrm flipH="1">
            <a:off x="4681538" y="4867275"/>
            <a:ext cx="234554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 bwMode="auto">
          <a:xfrm>
            <a:off x="3700701" y="4694635"/>
            <a:ext cx="883444" cy="353616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设东厂</a:t>
            </a:r>
          </a:p>
        </p:txBody>
      </p:sp>
      <p:cxnSp>
        <p:nvCxnSpPr>
          <p:cNvPr id="38" name="直接连接符 37"/>
          <p:cNvCxnSpPr/>
          <p:nvPr/>
        </p:nvCxnSpPr>
        <p:spPr bwMode="auto">
          <a:xfrm flipH="1">
            <a:off x="7837885" y="4044554"/>
            <a:ext cx="717947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860506" y="3637360"/>
            <a:ext cx="672704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清朝</a:t>
            </a:r>
          </a:p>
        </p:txBody>
      </p:sp>
      <p:cxnSp>
        <p:nvCxnSpPr>
          <p:cNvPr id="40" name="直接连接符 39"/>
          <p:cNvCxnSpPr/>
          <p:nvPr/>
        </p:nvCxnSpPr>
        <p:spPr bwMode="auto">
          <a:xfrm>
            <a:off x="8555831" y="3075385"/>
            <a:ext cx="0" cy="1747838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 bwMode="auto">
          <a:xfrm flipH="1" flipV="1">
            <a:off x="8555831" y="3075385"/>
            <a:ext cx="259556" cy="1191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 bwMode="auto">
          <a:xfrm flipH="1" flipV="1">
            <a:off x="8555831" y="4804172"/>
            <a:ext cx="259556" cy="1191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 bwMode="auto">
          <a:xfrm>
            <a:off x="8823722" y="2899172"/>
            <a:ext cx="1081088" cy="353616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设军机处</a:t>
            </a:r>
          </a:p>
        </p:txBody>
      </p:sp>
      <p:sp>
        <p:nvSpPr>
          <p:cNvPr id="45" name="圆角矩形 44"/>
          <p:cNvSpPr/>
          <p:nvPr/>
        </p:nvSpPr>
        <p:spPr bwMode="auto">
          <a:xfrm>
            <a:off x="8823960" y="4601845"/>
            <a:ext cx="1410335" cy="35369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大兴文字狱</a:t>
            </a:r>
          </a:p>
        </p:txBody>
      </p:sp>
      <p:cxnSp>
        <p:nvCxnSpPr>
          <p:cNvPr id="5" name="直接箭头连接符 4"/>
          <p:cNvCxnSpPr>
            <a:stCxn id="35" idx="1"/>
          </p:cNvCxnSpPr>
          <p:nvPr/>
        </p:nvCxnSpPr>
        <p:spPr bwMode="auto">
          <a:xfrm flipH="1">
            <a:off x="2892029" y="3135471"/>
            <a:ext cx="672704" cy="7929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8" idx="1"/>
          </p:cNvCxnSpPr>
          <p:nvPr/>
        </p:nvCxnSpPr>
        <p:spPr bwMode="auto">
          <a:xfrm flipH="1" flipV="1">
            <a:off x="2999740" y="4436745"/>
            <a:ext cx="701040" cy="43497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798955" y="3850640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厂卫特务机构是明朝君主专制高度强化的表现</a:t>
            </a:r>
          </a:p>
        </p:txBody>
      </p:sp>
      <p:cxnSp>
        <p:nvCxnSpPr>
          <p:cNvPr id="59" name="直接连接符 58"/>
          <p:cNvCxnSpPr>
            <a:stCxn id="58" idx="1"/>
          </p:cNvCxnSpPr>
          <p:nvPr/>
        </p:nvCxnSpPr>
        <p:spPr bwMode="auto">
          <a:xfrm flipV="1">
            <a:off x="3700701" y="4714558"/>
            <a:ext cx="0" cy="1571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 bwMode="auto">
          <a:xfrm>
            <a:off x="4584065" y="3860800"/>
            <a:ext cx="2565400" cy="153543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7245985" y="4898390"/>
            <a:ext cx="206311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文化专制：</a:t>
            </a:r>
            <a:endParaRPr lang="en-US" altLang="zh-CN" sz="135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钳制了思想</a:t>
            </a:r>
            <a:endParaRPr lang="en-US" altLang="zh-CN" sz="135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摧残了人才</a:t>
            </a:r>
            <a:endParaRPr lang="en-US" altLang="zh-CN" sz="135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阻碍了社会进步和发展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922544" y="3406378"/>
            <a:ext cx="1312069" cy="714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标志君主专制进一步强化，达到了顶峰。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149465" y="2480310"/>
            <a:ext cx="5010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影    响</a:t>
            </a:r>
          </a:p>
        </p:txBody>
      </p:sp>
      <p:sp>
        <p:nvSpPr>
          <p:cNvPr id="66" name="文本框 65"/>
          <p:cNvSpPr txBox="1">
            <a:spLocks noChangeArrowheads="1"/>
          </p:cNvSpPr>
          <p:nvPr/>
        </p:nvSpPr>
        <p:spPr bwMode="auto">
          <a:xfrm>
            <a:off x="5264785" y="869950"/>
            <a:ext cx="4794250" cy="1383665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积极影响：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有利于多民族国家的统一和巩固，社会安定，经济发展和文化繁荣。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消极影响：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①与当时世界潮流背道而驰；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②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皇权专制，容易形成暴政，出现政治腐败；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③文化专制，钳制思想，阻碍创新。</a:t>
            </a:r>
          </a:p>
        </p:txBody>
      </p:sp>
      <p:sp>
        <p:nvSpPr>
          <p:cNvPr id="11" name="上箭头 10"/>
          <p:cNvSpPr/>
          <p:nvPr/>
        </p:nvSpPr>
        <p:spPr>
          <a:xfrm>
            <a:off x="6969760" y="2302510"/>
            <a:ext cx="276225" cy="1138555"/>
          </a:xfrm>
          <a:prstGeom prst="upArrow">
            <a:avLst>
              <a:gd name="adj1" fmla="val 50000"/>
              <a:gd name="adj2" fmla="val 4980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>
              <a:buFont typeface="Arial" panose="020B0604020202020204" pitchFamily="34" charset="0"/>
            </a:pPr>
            <a:endParaRPr lang="zh-CN" altLang="en-US" sz="135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H="1">
            <a:off x="8328660" y="4955540"/>
            <a:ext cx="487045" cy="4895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1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1358" y="337011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★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历代巩固边疆的措施</a:t>
            </a:r>
          </a:p>
        </p:txBody>
      </p:sp>
      <p:pic>
        <p:nvPicPr>
          <p:cNvPr id="5" name="Picture 2" descr="DT0711"/>
          <p:cNvPicPr>
            <a:picLocks noChangeAspect="1"/>
          </p:cNvPicPr>
          <p:nvPr/>
        </p:nvPicPr>
        <p:blipFill>
          <a:blip r:embed="rId2">
            <a:clrChange>
              <a:clrFrom>
                <a:srgbClr val="EEFDF6"/>
              </a:clrFrom>
              <a:clrTo>
                <a:srgbClr val="EEFDF6">
                  <a:alpha val="0"/>
                </a:srgbClr>
              </a:clrTo>
            </a:clrChange>
          </a:blip>
          <a:srcRect l="37260" t="15" r="954" b="2626"/>
          <a:stretch>
            <a:fillRect/>
          </a:stretch>
        </p:blipFill>
        <p:spPr>
          <a:xfrm>
            <a:off x="2974340" y="1322705"/>
            <a:ext cx="2598738" cy="2708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2877820" y="4171633"/>
            <a:ext cx="2695575" cy="2676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三国时期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，吴国大将卫温率船队到达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夷洲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，这是大陆人民到达台湾的第一次明确记录。</a:t>
            </a:r>
          </a:p>
        </p:txBody>
      </p:sp>
      <p:pic>
        <p:nvPicPr>
          <p:cNvPr id="2" name="图片 1" descr="W0201008254474484689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78" y="1400810"/>
            <a:ext cx="3322637" cy="2708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6624003" y="4283393"/>
            <a:ext cx="2730500" cy="181483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）隋朝时期，台湾称作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流求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，大陆商人常到流求贸易。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4255" y="11468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东南方向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5190" y="1397000"/>
            <a:ext cx="4040505" cy="277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://blogfile.ifeng.com/uploadfiles/blog_attachment/1312/18/9290118_138698180445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20" y="1330325"/>
            <a:ext cx="3836035" cy="2904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矩形 18"/>
          <p:cNvSpPr/>
          <p:nvPr/>
        </p:nvSpPr>
        <p:spPr>
          <a:xfrm>
            <a:off x="2487930" y="4378643"/>
            <a:ext cx="2700338" cy="181483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）元朝时期，台湾称作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琉球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，设置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澎湖巡检司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管辖。</a:t>
            </a:r>
            <a:endParaRPr lang="zh-CN" altLang="en-US" sz="2800" b="1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65190" y="4378960"/>
            <a:ext cx="4040505" cy="181483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）明末清初，郑成功从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荷兰殖民者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手中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收复台湾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；清朝时期设置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台湾府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管辖。</a:t>
            </a:r>
            <a:endParaRPr lang="zh-CN" altLang="en-US" sz="2800" b="1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47e4687-aee6-471b-b74c-7e61979bd37c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4015</TotalTime>
  <Words>2363</Words>
  <Application>Microsoft Office PowerPoint</Application>
  <PresentationFormat>宽屏</PresentationFormat>
  <Paragraphs>369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3" baseType="lpstr">
      <vt:lpstr>方正粗黑宋简体</vt:lpstr>
      <vt:lpstr>黑体</vt:lpstr>
      <vt:lpstr>华康简魏碑</vt:lpstr>
      <vt:lpstr>华文琥珀</vt:lpstr>
      <vt:lpstr>华文楷体</vt:lpstr>
      <vt:lpstr>华文新魏</vt:lpstr>
      <vt:lpstr>华文中宋</vt:lpstr>
      <vt:lpstr>楷体</vt:lpstr>
      <vt:lpstr>楷体_GB2312</vt:lpstr>
      <vt:lpstr>隶书</vt:lpstr>
      <vt:lpstr>宋体</vt:lpstr>
      <vt:lpstr>微软雅黑</vt:lpstr>
      <vt:lpstr>幼圆</vt:lpstr>
      <vt:lpstr>Arial</vt:lpstr>
      <vt:lpstr>Arial Black</vt:lpstr>
      <vt:lpstr>Calibri</vt:lpstr>
      <vt:lpstr>Garamond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其它重要科技成果</vt:lpstr>
      <vt:lpstr>医学发展</vt:lpstr>
      <vt:lpstr>“大一统”</vt:lpstr>
      <vt:lpstr>PowerPoint 演示文稿</vt:lpstr>
      <vt:lpstr>重要的学史方法掌握</vt:lpstr>
      <vt:lpstr>①文献史料</vt:lpstr>
      <vt:lpstr>②实物史料</vt:lpstr>
      <vt:lpstr>③口述史料</vt:lpstr>
      <vt:lpstr>原始材料（第一手材料）/第二手材料（转手材料）</vt:lpstr>
      <vt:lpstr>文学艺术作品的证史价值</vt:lpstr>
      <vt:lpstr>PowerPoint 演示文稿</vt:lpstr>
      <vt:lpstr>用“动机”（主观）和“后果”（客观）的模式评价历史事件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Crystal Hu 胡晓方</dc:creator>
  <cp:lastModifiedBy>Crystal_Hu - 胡晓方</cp:lastModifiedBy>
  <cp:revision>134</cp:revision>
  <dcterms:created xsi:type="dcterms:W3CDTF">2019-06-19T02:08:00Z</dcterms:created>
  <dcterms:modified xsi:type="dcterms:W3CDTF">2020-05-22T08:30:08Z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